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tags/tag20.xml" ContentType="application/vnd.openxmlformats-officedocument.presentationml.tags+xml"/>
  <Override PartName="/ppt/tags/tag13.xml" ContentType="application/vnd.openxmlformats-officedocument.presentationml.tags+xml"/>
  <Override PartName="/ppt/tags/tag110.xml" ContentType="application/vnd.openxmlformats-officedocument.presentationml.tag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65" r:id="rId1"/>
  </p:sldMasterIdLst>
  <p:notesMasterIdLst>
    <p:notesMasterId r:id="rId48"/>
  </p:notesMasterIdLst>
  <p:handoutMasterIdLst>
    <p:handoutMasterId r:id="rId49"/>
  </p:handoutMasterIdLst>
  <p:sldIdLst>
    <p:sldId id="2727" r:id="rId2"/>
    <p:sldId id="3091" r:id="rId3"/>
    <p:sldId id="3053" r:id="rId4"/>
    <p:sldId id="3054" r:id="rId5"/>
    <p:sldId id="3055" r:id="rId6"/>
    <p:sldId id="3056" r:id="rId7"/>
    <p:sldId id="3057" r:id="rId8"/>
    <p:sldId id="3058" r:id="rId9"/>
    <p:sldId id="3059" r:id="rId10"/>
    <p:sldId id="3060" r:id="rId11"/>
    <p:sldId id="3061" r:id="rId12"/>
    <p:sldId id="3062" r:id="rId13"/>
    <p:sldId id="3063" r:id="rId14"/>
    <p:sldId id="3064" r:id="rId15"/>
    <p:sldId id="3065" r:id="rId16"/>
    <p:sldId id="2765" r:id="rId17"/>
    <p:sldId id="2766" r:id="rId18"/>
    <p:sldId id="2492" r:id="rId19"/>
    <p:sldId id="2767" r:id="rId20"/>
    <p:sldId id="2771" r:id="rId21"/>
    <p:sldId id="2777" r:id="rId22"/>
    <p:sldId id="2769" r:id="rId23"/>
    <p:sldId id="2776" r:id="rId24"/>
    <p:sldId id="2524" r:id="rId25"/>
    <p:sldId id="2772" r:id="rId26"/>
    <p:sldId id="2606" r:id="rId27"/>
    <p:sldId id="2610" r:id="rId28"/>
    <p:sldId id="2611" r:id="rId29"/>
    <p:sldId id="2773" r:id="rId30"/>
    <p:sldId id="2774" r:id="rId31"/>
    <p:sldId id="2779" r:id="rId32"/>
    <p:sldId id="3092" r:id="rId33"/>
    <p:sldId id="2744" r:id="rId34"/>
    <p:sldId id="3093" r:id="rId35"/>
    <p:sldId id="3094" r:id="rId36"/>
    <p:sldId id="1731" r:id="rId37"/>
    <p:sldId id="3095" r:id="rId38"/>
    <p:sldId id="2211" r:id="rId39"/>
    <p:sldId id="2208" r:id="rId40"/>
    <p:sldId id="2999" r:id="rId41"/>
    <p:sldId id="3000" r:id="rId42"/>
    <p:sldId id="1833" r:id="rId43"/>
    <p:sldId id="1863" r:id="rId44"/>
    <p:sldId id="1835" r:id="rId45"/>
    <p:sldId id="2214" r:id="rId46"/>
    <p:sldId id="285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C895B"/>
    <a:srgbClr val="FF648F"/>
    <a:srgbClr val="F37440"/>
    <a:srgbClr val="F3753F"/>
    <a:srgbClr val="F3E9D5"/>
    <a:srgbClr val="738260"/>
    <a:srgbClr val="788965"/>
    <a:srgbClr val="D0D0D0"/>
    <a:srgbClr val="D3D3D3"/>
    <a:srgbClr val="D8D8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9DCAF9ED-07DC-4A11-8D7F-57B35C25682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831"/>
    <p:restoredTop sz="97532"/>
  </p:normalViewPr>
  <p:slideViewPr>
    <p:cSldViewPr snapToGrid="0" snapToObjects="1">
      <p:cViewPr varScale="1">
        <p:scale>
          <a:sx n="125" d="100"/>
          <a:sy n="125" d="100"/>
        </p:scale>
        <p:origin x="1208" y="176"/>
      </p:cViewPr>
      <p:guideLst>
        <p:guide orient="horz" pos="2136"/>
        <p:guide pos="3840"/>
      </p:guideLst>
    </p:cSldViewPr>
  </p:slideViewPr>
  <p:outlineViewPr>
    <p:cViewPr>
      <p:scale>
        <a:sx n="33" d="100"/>
        <a:sy n="33" d="100"/>
      </p:scale>
      <p:origin x="0" y="-137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notesViewPr>
    <p:cSldViewPr snapToGrid="0" snapToObjects="1">
      <p:cViewPr varScale="1">
        <p:scale>
          <a:sx n="113" d="100"/>
          <a:sy n="113" d="100"/>
        </p:scale>
        <p:origin x="5008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A87AE45-7D9C-AF4B-9127-07A37BCC0B4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Arial Regular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1D4BF13-FEF8-6847-BD1B-D751112DA7D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869856-63EF-664B-B6D1-4347CEFEB312}" type="datetimeFigureOut">
              <a:rPr lang="en-US" smtClean="0">
                <a:latin typeface="Arial Regular"/>
              </a:rPr>
              <a:t>5/1/24</a:t>
            </a:fld>
            <a:endParaRPr lang="en-US">
              <a:latin typeface="Arial Regular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4FBDD7-16D6-054A-8A98-281A3B7C508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>
              <a:latin typeface="Arial Regular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2406F2-82FA-EB49-BDED-F186357D5D1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DCF472-C139-3E41-873F-842C077DA286}" type="slidenum">
              <a:rPr lang="en-US" smtClean="0">
                <a:latin typeface="Arial Regular"/>
              </a:rPr>
              <a:t>‹#›</a:t>
            </a:fld>
            <a:endParaRPr lang="en-US">
              <a:latin typeface="Arial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06829261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rial Regular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rial Regular"/>
              </a:defRPr>
            </a:lvl1pPr>
          </a:lstStyle>
          <a:p>
            <a:fld id="{C7103FDF-5845-2441-8890-D723FF5A85D0}" type="datetimeFigureOut">
              <a:rPr lang="en-US" smtClean="0"/>
              <a:pPr/>
              <a:t>5/1/24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rial Regular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rial Regular"/>
              </a:defRPr>
            </a:lvl1pPr>
          </a:lstStyle>
          <a:p>
            <a:fld id="{FFDCFA53-E6C0-FD4E-82A8-4284543D796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00106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9590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F590B191-2188-A174-D0A0-A643B9F0498B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1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1697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FB5B278-83B7-3046-8766-F3AC294D9E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5421" y="119999"/>
            <a:ext cx="10515600" cy="715294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ECB34F34-D933-FF46-BAD3-AA030BFB1D74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87375" y="973015"/>
            <a:ext cx="6988175" cy="5237285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440810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B206701-FB2B-2243-9AF5-4D541356F370}"/>
              </a:ext>
            </a:extLst>
          </p:cNvPr>
          <p:cNvSpPr/>
          <p:nvPr userDrawn="1"/>
        </p:nvSpPr>
        <p:spPr>
          <a:xfrm>
            <a:off x="10345571" y="6308522"/>
            <a:ext cx="1214651" cy="3275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19C70DF3-C46A-0C4F-9EE9-A292209A1592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587375" y="1600200"/>
            <a:ext cx="6988175" cy="4610100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6987433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2D2736-BFBA-BB47-995A-EF5AB50AE88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355013" y="293688"/>
            <a:ext cx="3532187" cy="625475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100"/>
            </a:lvl1pPr>
          </a:lstStyle>
          <a:p>
            <a:r>
              <a:rPr lang="en-US"/>
              <a:t>Drag image here or click the icon to prompt image insert</a:t>
            </a:r>
          </a:p>
        </p:txBody>
      </p:sp>
    </p:spTree>
    <p:extLst>
      <p:ext uri="{BB962C8B-B14F-4D97-AF65-F5344CB8AC3E}">
        <p14:creationId xmlns:p14="http://schemas.microsoft.com/office/powerpoint/2010/main" val="7937278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EBE8CA-3E13-334A-A201-6659DA8D8161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87375" y="914400"/>
            <a:ext cx="11331909" cy="5295900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6577" y="79997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</a:p>
        </p:txBody>
      </p:sp>
    </p:spTree>
    <p:extLst>
      <p:ext uri="{BB962C8B-B14F-4D97-AF65-F5344CB8AC3E}">
        <p14:creationId xmlns:p14="http://schemas.microsoft.com/office/powerpoint/2010/main" val="41953137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+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378D16A-296F-504C-9993-61D859544475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87375" y="1254369"/>
            <a:ext cx="5007082" cy="4955931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D724D81-F1E9-6F46-B84C-B7FD3F439A5C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096000" y="1301262"/>
            <a:ext cx="5007082" cy="4908479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482022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9ACDF3-7909-7F4D-9ED4-6F2AFF5FE89F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587375" y="1729154"/>
            <a:ext cx="3273425" cy="4481146"/>
          </a:xfrm>
        </p:spPr>
        <p:txBody>
          <a:bodyPr/>
          <a:lstStyle>
            <a:lvl1pPr marL="230188" indent="-230188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1800">
                <a:solidFill>
                  <a:schemeClr val="tx1">
                    <a:lumMod val="50000"/>
                  </a:schemeClr>
                </a:solidFill>
              </a:defRPr>
            </a:lvl1pPr>
            <a:lvl2pPr marL="461963" indent="-222250">
              <a:lnSpc>
                <a:spcPct val="90000"/>
              </a:lnSpc>
              <a:spcBef>
                <a:spcPts val="500"/>
              </a:spcBef>
              <a:tabLst/>
              <a:defRPr sz="1800">
                <a:solidFill>
                  <a:schemeClr val="tx1">
                    <a:lumMod val="50000"/>
                  </a:schemeClr>
                </a:solidFill>
              </a:defRPr>
            </a:lvl2pPr>
            <a:lvl3pPr marL="690563" indent="-177800">
              <a:lnSpc>
                <a:spcPct val="90000"/>
              </a:lnSpc>
              <a:spcBef>
                <a:spcPts val="500"/>
              </a:spcBef>
              <a:tabLst/>
              <a:defRPr>
                <a:solidFill>
                  <a:schemeClr val="tx1">
                    <a:lumMod val="50000"/>
                  </a:schemeClr>
                </a:solidFill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02A41B34-1B59-0E48-A253-A7B35CA14A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71B82E3-D306-D645-8BF6-703EE52D6634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4208144" y="1729154"/>
            <a:ext cx="3273425" cy="4481146"/>
          </a:xfrm>
        </p:spPr>
        <p:txBody>
          <a:bodyPr/>
          <a:lstStyle>
            <a:lvl1pPr marL="230188" indent="-230188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1800">
                <a:solidFill>
                  <a:schemeClr val="tx1">
                    <a:lumMod val="50000"/>
                  </a:schemeClr>
                </a:solidFill>
              </a:defRPr>
            </a:lvl1pPr>
            <a:lvl2pPr marL="461963" indent="-222250">
              <a:lnSpc>
                <a:spcPct val="90000"/>
              </a:lnSpc>
              <a:spcBef>
                <a:spcPts val="500"/>
              </a:spcBef>
              <a:tabLst/>
              <a:defRPr sz="1800">
                <a:solidFill>
                  <a:schemeClr val="tx1">
                    <a:lumMod val="50000"/>
                  </a:schemeClr>
                </a:solidFill>
              </a:defRPr>
            </a:lvl2pPr>
            <a:lvl3pPr marL="690563" indent="-177800">
              <a:lnSpc>
                <a:spcPct val="90000"/>
              </a:lnSpc>
              <a:spcBef>
                <a:spcPts val="500"/>
              </a:spcBef>
              <a:tabLst/>
              <a:defRPr>
                <a:solidFill>
                  <a:schemeClr val="tx1">
                    <a:lumMod val="50000"/>
                  </a:schemeClr>
                </a:solidFill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0256D42C-B49D-8445-B1DA-DD261C5504EC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7829657" y="1729154"/>
            <a:ext cx="3273425" cy="4481146"/>
          </a:xfrm>
        </p:spPr>
        <p:txBody>
          <a:bodyPr/>
          <a:lstStyle>
            <a:lvl1pPr marL="230188" indent="-230188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1800">
                <a:solidFill>
                  <a:schemeClr val="tx1">
                    <a:lumMod val="50000"/>
                  </a:schemeClr>
                </a:solidFill>
              </a:defRPr>
            </a:lvl1pPr>
            <a:lvl2pPr marL="461963" indent="-222250">
              <a:lnSpc>
                <a:spcPct val="90000"/>
              </a:lnSpc>
              <a:spcBef>
                <a:spcPts val="500"/>
              </a:spcBef>
              <a:tabLst/>
              <a:defRPr sz="1800">
                <a:solidFill>
                  <a:schemeClr val="tx1">
                    <a:lumMod val="50000"/>
                  </a:schemeClr>
                </a:solidFill>
              </a:defRPr>
            </a:lvl2pPr>
            <a:lvl3pPr marL="690563" indent="-177800">
              <a:lnSpc>
                <a:spcPct val="90000"/>
              </a:lnSpc>
              <a:spcBef>
                <a:spcPts val="500"/>
              </a:spcBef>
              <a:tabLst/>
              <a:defRPr>
                <a:solidFill>
                  <a:schemeClr val="tx1">
                    <a:lumMod val="50000"/>
                  </a:schemeClr>
                </a:solidFill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EDBF9AF2-FEB3-7349-9371-958557A5E5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7375" y="1303491"/>
            <a:ext cx="3273315" cy="3719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Subhead Title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6213987E-622A-AB46-832A-1833AAF9D73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08254" y="1303491"/>
            <a:ext cx="3273315" cy="3719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Subhead Title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1B69AF3B-2FA6-3642-B6BE-BC6255BD16B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829133" y="1303491"/>
            <a:ext cx="3273315" cy="3719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Subhead Title</a:t>
            </a:r>
          </a:p>
        </p:txBody>
      </p:sp>
    </p:spTree>
    <p:extLst>
      <p:ext uri="{BB962C8B-B14F-4D97-AF65-F5344CB8AC3E}">
        <p14:creationId xmlns:p14="http://schemas.microsoft.com/office/powerpoint/2010/main" val="29175341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0F56FA7-97CD-CC44-A8FE-03ECA54A4B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750" y="212738"/>
            <a:ext cx="11049203" cy="71529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AB083E24-8154-9543-A6CC-28C5F5B3C69F}"/>
              </a:ext>
            </a:extLst>
          </p:cNvPr>
          <p:cNvSpPr txBox="1">
            <a:spLocks/>
          </p:cNvSpPr>
          <p:nvPr/>
        </p:nvSpPr>
        <p:spPr>
          <a:xfrm>
            <a:off x="87720" y="6540193"/>
            <a:ext cx="328449" cy="251607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50" b="0" i="0" kern="1200" smtClean="0"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898C9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C9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898C9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898C9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sz="1250" b="0" i="0" kern="1200"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    </a:t>
            </a:r>
            <a:endParaRPr lang="en-US" sz="1000">
              <a:solidFill>
                <a:schemeClr val="tx2"/>
              </a:solidFill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45ADBA48-0344-6447-B080-904752F0BE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7482" y="1131277"/>
            <a:ext cx="10971472" cy="53156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830761E-1058-AE46-808B-05F1BF8A8B23}"/>
              </a:ext>
            </a:extLst>
          </p:cNvPr>
          <p:cNvSpPr/>
          <p:nvPr userDrawn="1"/>
        </p:nvSpPr>
        <p:spPr>
          <a:xfrm>
            <a:off x="165451" y="6593503"/>
            <a:ext cx="171522" cy="1692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fld id="{233707B4-AEDC-BC43-B2A3-31B9137B1060}" type="slidenum">
              <a:rPr lang="en-US" sz="1100" smtClean="0">
                <a:solidFill>
                  <a:schemeClr val="accent1"/>
                </a:solidFill>
              </a:rPr>
              <a:pPr/>
              <a:t>‹#›</a:t>
            </a:fld>
            <a:endParaRPr lang="en-US" sz="11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0533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8" r:id="rId1"/>
    <p:sldLayoutId id="2147483768" r:id="rId2"/>
    <p:sldLayoutId id="2147483769" r:id="rId3"/>
    <p:sldLayoutId id="2147483774" r:id="rId4"/>
    <p:sldLayoutId id="2147483794" r:id="rId5"/>
    <p:sldLayoutId id="2147483778" r:id="rId6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100" b="1" i="0" kern="1200">
          <a:solidFill>
            <a:schemeClr val="accent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34950" indent="-23495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tabLst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77850" indent="-223838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tabLst/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3336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260475" indent="-23336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1603375" indent="-2222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3" pos="360">
          <p15:clr>
            <a:srgbClr val="F26B43"/>
          </p15:clr>
        </p15:guide>
        <p15:guide id="24" orient="horz" pos="408">
          <p15:clr>
            <a:srgbClr val="F26B43"/>
          </p15:clr>
        </p15:guide>
        <p15:guide id="25" orient="horz" pos="1008">
          <p15:clr>
            <a:srgbClr val="F26B43"/>
          </p15:clr>
        </p15:guide>
        <p15:guide id="26" orient="horz" pos="3912">
          <p15:clr>
            <a:srgbClr val="F26B43"/>
          </p15:clr>
        </p15:guide>
        <p15:guide id="27" orient="horz" pos="1296">
          <p15:clr>
            <a:srgbClr val="F26B43"/>
          </p15:clr>
        </p15:guide>
        <p15:guide id="28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0.png"/><Relationship Id="rId13" Type="http://schemas.openxmlformats.org/officeDocument/2006/relationships/image" Target="../media/image470.png"/><Relationship Id="rId3" Type="http://schemas.openxmlformats.org/officeDocument/2006/relationships/image" Target="../media/image370.png"/><Relationship Id="rId7" Type="http://schemas.openxmlformats.org/officeDocument/2006/relationships/image" Target="../media/image410.png"/><Relationship Id="rId12" Type="http://schemas.openxmlformats.org/officeDocument/2006/relationships/image" Target="../media/image460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00.png"/><Relationship Id="rId11" Type="http://schemas.openxmlformats.org/officeDocument/2006/relationships/image" Target="../media/image450.png"/><Relationship Id="rId5" Type="http://schemas.openxmlformats.org/officeDocument/2006/relationships/image" Target="../media/image390.png"/><Relationship Id="rId10" Type="http://schemas.openxmlformats.org/officeDocument/2006/relationships/image" Target="../media/image440.png"/><Relationship Id="rId4" Type="http://schemas.openxmlformats.org/officeDocument/2006/relationships/image" Target="../media/image380.png"/><Relationship Id="rId9" Type="http://schemas.openxmlformats.org/officeDocument/2006/relationships/image" Target="../media/image43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tags" Target="../tags/tag20.xm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image" Target="../media/image8.png"/><Relationship Id="rId17" Type="http://schemas.openxmlformats.org/officeDocument/2006/relationships/image" Target="../media/image8.tiff"/><Relationship Id="rId2" Type="http://schemas.openxmlformats.org/officeDocument/2006/relationships/tags" Target="../tags/tag2.xml"/><Relationship Id="rId16" Type="http://schemas.openxmlformats.org/officeDocument/2006/relationships/image" Target="../media/image9.png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slideLayout" Target="../slideLayouts/slideLayout5.xml"/><Relationship Id="rId5" Type="http://schemas.openxmlformats.org/officeDocument/2006/relationships/tags" Target="../tags/tag5.xml"/><Relationship Id="rId15" Type="http://schemas.openxmlformats.org/officeDocument/2006/relationships/tags" Target="../tags/tag13.xml"/><Relationship Id="rId10" Type="http://schemas.openxmlformats.org/officeDocument/2006/relationships/tags" Target="../tags/tag10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image" Target="../media/image6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Relationship Id="rId5" Type="http://schemas.openxmlformats.org/officeDocument/2006/relationships/image" Target="../media/image69.png"/><Relationship Id="rId4" Type="http://schemas.openxmlformats.org/officeDocument/2006/relationships/tags" Target="../tags/tag110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1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43497DF9-C4DB-FD9B-579F-F57544787613}"/>
              </a:ext>
            </a:extLst>
          </p:cNvPr>
          <p:cNvSpPr txBox="1">
            <a:spLocks/>
          </p:cNvSpPr>
          <p:nvPr/>
        </p:nvSpPr>
        <p:spPr>
          <a:xfrm>
            <a:off x="4367983" y="106104"/>
            <a:ext cx="3065293" cy="529901"/>
          </a:xfrm>
          <a:prstGeom prst="rect">
            <a:avLst/>
          </a:prstGeom>
          <a:solidFill>
            <a:srgbClr val="0070C0"/>
          </a:solidFill>
          <a:ln w="19050">
            <a:noFill/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3200" dirty="0">
                <a:solidFill>
                  <a:schemeClr val="bg1"/>
                </a:solidFill>
              </a:rPr>
              <a:t>UCSD CSE 30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5B5CA933-6659-DB1B-58D4-6C967621FD01}"/>
              </a:ext>
            </a:extLst>
          </p:cNvPr>
          <p:cNvSpPr txBox="1">
            <a:spLocks/>
          </p:cNvSpPr>
          <p:nvPr/>
        </p:nvSpPr>
        <p:spPr>
          <a:xfrm>
            <a:off x="132080" y="6312861"/>
            <a:ext cx="1872474" cy="439035"/>
          </a:xfrm>
          <a:prstGeom prst="rect">
            <a:avLst/>
          </a:prstGeom>
          <a:solidFill>
            <a:srgbClr val="0070C0"/>
          </a:solidFill>
          <a:ln w="19050">
            <a:noFill/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None/>
            </a:pPr>
            <a:r>
              <a:rPr lang="en-US" sz="2400" dirty="0">
                <a:solidFill>
                  <a:schemeClr val="bg1"/>
                </a:solidFill>
              </a:rPr>
              <a:t>Keith Muller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228254-9A0D-0FCB-9486-F59C1E8AD825}"/>
              </a:ext>
            </a:extLst>
          </p:cNvPr>
          <p:cNvSpPr txBox="1">
            <a:spLocks/>
          </p:cNvSpPr>
          <p:nvPr/>
        </p:nvSpPr>
        <p:spPr>
          <a:xfrm>
            <a:off x="5319206" y="1492341"/>
            <a:ext cx="1914714" cy="439035"/>
          </a:xfrm>
          <a:prstGeom prst="rect">
            <a:avLst/>
          </a:prstGeom>
          <a:solidFill>
            <a:srgbClr val="0070C0"/>
          </a:solidFill>
          <a:ln w="19050">
            <a:noFill/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</a:rPr>
              <a:t>Lecture - 10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A5DF4B8-3B21-471C-AB4D-656E238C2999}"/>
              </a:ext>
            </a:extLst>
          </p:cNvPr>
          <p:cNvSpPr txBox="1">
            <a:spLocks/>
          </p:cNvSpPr>
          <p:nvPr/>
        </p:nvSpPr>
        <p:spPr>
          <a:xfrm>
            <a:off x="2323113" y="799377"/>
            <a:ext cx="7522623" cy="439035"/>
          </a:xfrm>
          <a:prstGeom prst="rect">
            <a:avLst/>
          </a:prstGeom>
          <a:solidFill>
            <a:srgbClr val="0070C0"/>
          </a:solidFill>
          <a:ln w="19050">
            <a:noFill/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</a:rPr>
              <a:t>Computer Organization and Systems Programming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80D7BEAD-585D-AF13-F52C-2E855CB10A6F}"/>
              </a:ext>
            </a:extLst>
          </p:cNvPr>
          <p:cNvSpPr txBox="1">
            <a:spLocks/>
          </p:cNvSpPr>
          <p:nvPr/>
        </p:nvSpPr>
        <p:spPr>
          <a:xfrm>
            <a:off x="47766" y="106104"/>
            <a:ext cx="1781034" cy="333167"/>
          </a:xfrm>
          <a:prstGeom prst="rect">
            <a:avLst/>
          </a:prstGeom>
          <a:solidFill>
            <a:srgbClr val="0070C0"/>
          </a:solidFill>
          <a:ln w="19050">
            <a:noFill/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None/>
            </a:pPr>
            <a:r>
              <a:rPr lang="en-US" sz="1400" dirty="0">
                <a:solidFill>
                  <a:schemeClr val="bg1"/>
                </a:solidFill>
              </a:rPr>
              <a:t>Version 2.17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0111A018-8D4C-9BDB-1379-58F94D245A3B}"/>
              </a:ext>
            </a:extLst>
          </p:cNvPr>
          <p:cNvSpPr txBox="1">
            <a:spLocks/>
          </p:cNvSpPr>
          <p:nvPr/>
        </p:nvSpPr>
        <p:spPr>
          <a:xfrm>
            <a:off x="9621520" y="6312860"/>
            <a:ext cx="2570480" cy="439035"/>
          </a:xfrm>
          <a:prstGeom prst="rect">
            <a:avLst/>
          </a:prstGeom>
          <a:solidFill>
            <a:srgbClr val="0070C0"/>
          </a:solidFill>
          <a:ln w="19050">
            <a:noFill/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</a:rPr>
              <a:t>Vax 11/780  1980</a:t>
            </a:r>
          </a:p>
        </p:txBody>
      </p:sp>
    </p:spTree>
    <p:extLst>
      <p:ext uri="{BB962C8B-B14F-4D97-AF65-F5344CB8AC3E}">
        <p14:creationId xmlns:p14="http://schemas.microsoft.com/office/powerpoint/2010/main" val="41617506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3F7E0-1730-F74F-9441-376DBFC3E5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143" y="102256"/>
            <a:ext cx="10515600" cy="451852"/>
          </a:xfrm>
        </p:spPr>
        <p:txBody>
          <a:bodyPr/>
          <a:lstStyle/>
          <a:p>
            <a:r>
              <a:rPr lang="en-US" dirty="0"/>
              <a:t>Nested Structs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7A8E51-5D08-FF4B-B74E-738BEB495C91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22668" y="650134"/>
            <a:ext cx="11355675" cy="5812612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200" dirty="0"/>
              <a:t>Structs like any other variable can be a member of a struct, this is called a </a:t>
            </a:r>
            <a:r>
              <a:rPr lang="en-US" sz="2200" dirty="0">
                <a:solidFill>
                  <a:schemeClr val="accent1"/>
                </a:solidFill>
              </a:rPr>
              <a:t>nested struct</a:t>
            </a:r>
          </a:p>
          <a:p>
            <a:pPr marL="0" indent="0">
              <a:lnSpc>
                <a:spcPct val="100000"/>
              </a:lnSpc>
              <a:buNone/>
            </a:pPr>
            <a:br>
              <a:rPr 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</a:p>
          <a:p>
            <a:pPr>
              <a:lnSpc>
                <a:spcPct val="100000"/>
              </a:lnSpc>
            </a:pPr>
            <a:endParaRPr lang="en-US" sz="2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2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2000" dirty="0"/>
          </a:p>
          <a:p>
            <a:pPr>
              <a:lnSpc>
                <a:spcPct val="100000"/>
              </a:lnSpc>
            </a:pPr>
            <a:endParaRPr lang="en-US" sz="2200" dirty="0"/>
          </a:p>
          <a:p>
            <a:pPr>
              <a:lnSpc>
                <a:spcPct val="100000"/>
              </a:lnSpc>
            </a:pPr>
            <a:endParaRPr lang="en-US" sz="2200" dirty="0"/>
          </a:p>
          <a:p>
            <a:pPr>
              <a:lnSpc>
                <a:spcPct val="100000"/>
              </a:lnSpc>
            </a:pPr>
            <a:endParaRPr lang="en-US" sz="2200" dirty="0"/>
          </a:p>
          <a:p>
            <a:pPr lvl="1"/>
            <a:endParaRPr lang="en-US" sz="20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0873FE6-BD05-074B-A980-A701E22AC76C}"/>
              </a:ext>
            </a:extLst>
          </p:cNvPr>
          <p:cNvSpPr txBox="1">
            <a:spLocks/>
          </p:cNvSpPr>
          <p:nvPr/>
        </p:nvSpPr>
        <p:spPr bwMode="auto">
          <a:xfrm>
            <a:off x="762724" y="1068735"/>
            <a:ext cx="2476371" cy="134625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SzPct val="60000"/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649224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SzPct val="11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914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SzPct val="8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170432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Char char="–"/>
              <a:defRPr sz="1800">
                <a:solidFill>
                  <a:schemeClr val="tx1"/>
                </a:solidFill>
                <a:latin typeface="Calibri" pitchFamily="34" charset="0"/>
              </a:defRPr>
            </a:lvl4pPr>
            <a:lvl5pPr marL="1444752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Char char="»"/>
              <a:defRPr sz="18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Arial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Arial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Arial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altLang="en-US" sz="2000" b="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date</a:t>
            </a:r>
            <a:r>
              <a:rPr lang="en-US" altLang="en-US" sz="2000" b="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	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en-US" sz="2000" b="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int month;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en-US" sz="2000" b="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int day;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en-US" sz="2000" b="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F30E114-EF26-734F-BD62-38C4C9B9F548}"/>
              </a:ext>
            </a:extLst>
          </p:cNvPr>
          <p:cNvSpPr txBox="1">
            <a:spLocks/>
          </p:cNvSpPr>
          <p:nvPr/>
        </p:nvSpPr>
        <p:spPr bwMode="auto">
          <a:xfrm>
            <a:off x="1670114" y="2535315"/>
            <a:ext cx="9063317" cy="373237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SzPct val="60000"/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649224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SzPct val="11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914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SzPct val="8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170432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Char char="–"/>
              <a:defRPr sz="1800">
                <a:solidFill>
                  <a:schemeClr val="tx1"/>
                </a:solidFill>
                <a:latin typeface="Calibri" pitchFamily="34" charset="0"/>
              </a:defRPr>
            </a:lvl4pPr>
            <a:lvl5pPr marL="1444752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Char char="»"/>
              <a:defRPr sz="18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Arial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Arial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Arial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altLang="en-US" sz="1800" b="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person </a:t>
            </a:r>
            <a:r>
              <a:rPr lang="en-US" altLang="en-US" sz="1800" b="0" dirty="0">
                <a:latin typeface="Consolas" panose="020B0609020204030204" pitchFamily="49" charset="0"/>
                <a:cs typeface="Consolas" panose="020B0609020204030204" pitchFamily="49" charset="0"/>
              </a:rPr>
              <a:t>first</a:t>
            </a:r>
            <a:r>
              <a:rPr lang="en-US" altLang="en-US" sz="1800" b="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en-US" sz="1800" b="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person </a:t>
            </a:r>
            <a:r>
              <a:rPr lang="en-US" altLang="en-US" sz="1800" b="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altLang="en-US" sz="1800" b="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altLang="en-US" sz="1800" b="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en-US" sz="1800" b="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altLang="en-US" sz="1800" b="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&amp;first;</a:t>
            </a:r>
          </a:p>
          <a:p>
            <a:pPr marL="0" indent="0">
              <a:spcBef>
                <a:spcPts val="0"/>
              </a:spcBef>
              <a:buNone/>
            </a:pPr>
            <a:endParaRPr lang="en-US" altLang="en-US" sz="1800" b="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altLang="en-US" sz="1800" b="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first.name</a:t>
            </a:r>
            <a:r>
              <a:rPr lang="en-US" altLang="en-US" sz="1800" b="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"Sam"; 		   </a:t>
            </a:r>
            <a:r>
              <a:rPr lang="en-US" altLang="en-US" sz="1800" b="0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immutable string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en-US" sz="1800" b="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first.name</a:t>
            </a:r>
            <a:r>
              <a:rPr lang="en-US" altLang="en-US" sz="1800" b="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en-US" sz="1800" b="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(char []) </a:t>
            </a:r>
            <a:r>
              <a:rPr lang="en-US" altLang="en-US" sz="1800" b="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{"Joe"}; </a:t>
            </a:r>
            <a:r>
              <a:rPr lang="en-US" altLang="en-US" sz="1800" b="0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mutable string, lost address to Sam</a:t>
            </a:r>
          </a:p>
          <a:p>
            <a:pPr marL="0" indent="0">
              <a:spcBef>
                <a:spcPts val="0"/>
              </a:spcBef>
              <a:buNone/>
            </a:pPr>
            <a:endParaRPr lang="en-US" altLang="en-US" sz="1800" b="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altLang="en-US" sz="1800" b="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first.bday.month</a:t>
            </a:r>
            <a:r>
              <a:rPr lang="en-US" altLang="en-US" sz="1800" b="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1;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en-US" sz="1800" b="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first.bday.day</a:t>
            </a:r>
            <a:r>
              <a:rPr lang="en-US" altLang="en-US" sz="1800" b="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24;</a:t>
            </a:r>
          </a:p>
          <a:p>
            <a:pPr marL="0" indent="0">
              <a:spcBef>
                <a:spcPts val="0"/>
              </a:spcBef>
              <a:buNone/>
            </a:pPr>
            <a:endParaRPr lang="en-US" altLang="en-US" sz="1800" b="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altLang="en-US" sz="1800" b="0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below is the same as above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en-US" sz="1800" b="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altLang="en-US" sz="1800" b="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-&gt;</a:t>
            </a:r>
            <a:r>
              <a:rPr lang="en-US" altLang="en-US" sz="1800" b="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bday.month</a:t>
            </a:r>
            <a:r>
              <a:rPr lang="en-US" altLang="en-US" sz="1800" b="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1;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en-US" sz="1800" b="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altLang="en-US" sz="1800" b="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-&gt;</a:t>
            </a:r>
            <a:r>
              <a:rPr lang="en-US" altLang="en-US" sz="1800" b="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bday.day</a:t>
            </a:r>
            <a:r>
              <a:rPr lang="en-US" altLang="en-US" sz="1800" b="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24;</a:t>
            </a:r>
          </a:p>
          <a:p>
            <a:pPr marL="0" indent="0">
              <a:spcBef>
                <a:spcPts val="0"/>
              </a:spcBef>
              <a:buNone/>
            </a:pPr>
            <a:endParaRPr lang="en-US" altLang="en-US" sz="1800" b="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48CE322-B4DE-2D44-B9A4-706140D8931E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B19389AA-1A64-F1AA-8CEF-AE10DC5EB8CE}"/>
              </a:ext>
            </a:extLst>
          </p:cNvPr>
          <p:cNvSpPr txBox="1">
            <a:spLocks/>
          </p:cNvSpPr>
          <p:nvPr/>
        </p:nvSpPr>
        <p:spPr bwMode="auto">
          <a:xfrm>
            <a:off x="3560602" y="1093103"/>
            <a:ext cx="3258466" cy="135560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SzPct val="60000"/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649224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SzPct val="11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914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SzPct val="8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170432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Char char="–"/>
              <a:defRPr sz="1800">
                <a:solidFill>
                  <a:schemeClr val="tx1"/>
                </a:solidFill>
                <a:latin typeface="Calibri" pitchFamily="34" charset="0"/>
              </a:defRPr>
            </a:lvl4pPr>
            <a:lvl5pPr marL="1444752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Char char="»"/>
              <a:defRPr sz="18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Arial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Arial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Arial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altLang="en-US" sz="2000" b="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person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en-US" sz="2000" b="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en-US" sz="2000" b="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 *name;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en-US" sz="2000" b="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en-US" sz="2000" b="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date </a:t>
            </a:r>
            <a:r>
              <a:rPr lang="en-US" altLang="en-US" sz="2000" b="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bday</a:t>
            </a:r>
            <a:r>
              <a:rPr lang="en-US" altLang="en-US" sz="2000" b="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en-US" sz="2000" b="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CB850F5-7862-84BB-8BA2-04A1956080DA}"/>
              </a:ext>
            </a:extLst>
          </p:cNvPr>
          <p:cNvGrpSpPr/>
          <p:nvPr/>
        </p:nvGrpSpPr>
        <p:grpSpPr>
          <a:xfrm>
            <a:off x="6878094" y="1086113"/>
            <a:ext cx="4650611" cy="1276774"/>
            <a:chOff x="6878094" y="1086113"/>
            <a:chExt cx="4650611" cy="1276774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9402B90-BF80-1CC9-0E85-3C7DF64D4F46}"/>
                </a:ext>
              </a:extLst>
            </p:cNvPr>
            <p:cNvGrpSpPr/>
            <p:nvPr/>
          </p:nvGrpSpPr>
          <p:grpSpPr>
            <a:xfrm>
              <a:off x="8004709" y="1827425"/>
              <a:ext cx="2339504" cy="370230"/>
              <a:chOff x="1817458" y="4572000"/>
              <a:chExt cx="2339504" cy="370230"/>
            </a:xfrm>
          </p:grpSpPr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C4DBD85-BB00-DCF7-42CC-BB777FB0221D}"/>
                  </a:ext>
                </a:extLst>
              </p:cNvPr>
              <p:cNvSpPr txBox="1"/>
              <p:nvPr/>
            </p:nvSpPr>
            <p:spPr>
              <a:xfrm>
                <a:off x="1817458" y="4572898"/>
                <a:ext cx="731520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name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F3B4F48-84DC-6D04-E06A-AF45372D8802}"/>
                  </a:ext>
                </a:extLst>
              </p:cNvPr>
              <p:cNvSpPr txBox="1"/>
              <p:nvPr/>
            </p:nvSpPr>
            <p:spPr>
              <a:xfrm>
                <a:off x="2560319" y="4572000"/>
                <a:ext cx="1596643" cy="369332"/>
              </a:xfrm>
              <a:prstGeom prst="rect">
                <a:avLst/>
              </a:prstGeom>
              <a:solidFill>
                <a:srgbClr val="D6D6F5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2DA23E7-62AB-99DC-DA89-A2B1B7D7B916}"/>
                </a:ext>
              </a:extLst>
            </p:cNvPr>
            <p:cNvSpPr txBox="1"/>
            <p:nvPr/>
          </p:nvSpPr>
          <p:spPr>
            <a:xfrm>
              <a:off x="6878094" y="1559517"/>
              <a:ext cx="731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ptr</a:t>
              </a:r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4E462BF-C01A-7041-A650-0E84020E9EED}"/>
                </a:ext>
              </a:extLst>
            </p:cNvPr>
            <p:cNvSpPr txBox="1"/>
            <p:nvPr/>
          </p:nvSpPr>
          <p:spPr>
            <a:xfrm>
              <a:off x="7093674" y="1878080"/>
              <a:ext cx="365760" cy="369332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bg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39735228-2A5E-6956-3FEB-A9CE1D297A30}"/>
                </a:ext>
              </a:extLst>
            </p:cNvPr>
            <p:cNvCxnSpPr/>
            <p:nvPr/>
          </p:nvCxnSpPr>
          <p:spPr bwMode="auto">
            <a:xfrm>
              <a:off x="7276554" y="2072017"/>
              <a:ext cx="731520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1D971715-1180-A704-7AC0-0C413417E26B}"/>
                </a:ext>
              </a:extLst>
            </p:cNvPr>
            <p:cNvGrpSpPr/>
            <p:nvPr/>
          </p:nvGrpSpPr>
          <p:grpSpPr>
            <a:xfrm>
              <a:off x="8004709" y="1086113"/>
              <a:ext cx="2344161" cy="746358"/>
              <a:chOff x="1807935" y="4765548"/>
              <a:chExt cx="2344161" cy="746358"/>
            </a:xfrm>
          </p:grpSpPr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994AB72-7419-C124-522E-9814B7E6B8E1}"/>
                  </a:ext>
                </a:extLst>
              </p:cNvPr>
              <p:cNvSpPr txBox="1"/>
              <p:nvPr/>
            </p:nvSpPr>
            <p:spPr>
              <a:xfrm>
                <a:off x="1807935" y="4765548"/>
                <a:ext cx="733698" cy="74635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 anchor="ctr">
                <a:spAutoFit/>
              </a:bodyPr>
              <a:lstStyle/>
              <a:p>
                <a:pPr algn="ctr"/>
                <a:endParaRPr lang="en-US" sz="1050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  <a:p>
                <a:pPr algn="ctr"/>
                <a:r>
                  <a:rPr lang="en-US" dirty="0" err="1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bday</a:t>
                </a:r>
                <a:endPara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  <a:p>
                <a:pPr algn="ctr"/>
                <a:endParaRPr lang="en-US" sz="1400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8FB66E2-85D9-86CB-DB95-FB379D5A933C}"/>
                  </a:ext>
                </a:extLst>
              </p:cNvPr>
              <p:cNvSpPr txBox="1"/>
              <p:nvPr/>
            </p:nvSpPr>
            <p:spPr>
              <a:xfrm>
                <a:off x="3474719" y="5138587"/>
                <a:ext cx="677377" cy="369332"/>
              </a:xfrm>
              <a:prstGeom prst="rect">
                <a:avLst/>
              </a:prstGeom>
              <a:solidFill>
                <a:srgbClr val="D6D6F5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1</a:t>
                </a:r>
              </a:p>
            </p:txBody>
          </p:sp>
        </p:grp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FFD89DF1-7DDD-A782-7E92-5A87F7EC57A9}"/>
                </a:ext>
              </a:extLst>
            </p:cNvPr>
            <p:cNvCxnSpPr/>
            <p:nvPr/>
          </p:nvCxnSpPr>
          <p:spPr bwMode="auto">
            <a:xfrm>
              <a:off x="10062500" y="1999479"/>
              <a:ext cx="731520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47A681D-C2F1-C894-6886-A6423D9BB273}"/>
                </a:ext>
              </a:extLst>
            </p:cNvPr>
            <p:cNvSpPr txBox="1"/>
            <p:nvPr/>
          </p:nvSpPr>
          <p:spPr>
            <a:xfrm>
              <a:off x="10795007" y="1836420"/>
              <a:ext cx="733698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"Joe"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98F9BB2-516F-3DD4-9342-5E37DD496B7C}"/>
                </a:ext>
              </a:extLst>
            </p:cNvPr>
            <p:cNvSpPr txBox="1"/>
            <p:nvPr/>
          </p:nvSpPr>
          <p:spPr>
            <a:xfrm>
              <a:off x="7140575" y="2101277"/>
              <a:ext cx="93807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low address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90CED10-7BA8-DD45-BAD7-30B14B2E59AF}"/>
                </a:ext>
              </a:extLst>
            </p:cNvPr>
            <p:cNvSpPr txBox="1"/>
            <p:nvPr/>
          </p:nvSpPr>
          <p:spPr>
            <a:xfrm>
              <a:off x="8736228" y="1457383"/>
              <a:ext cx="935265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month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3CBF541-8857-6AF6-EBB0-1495BECEFB07}"/>
                </a:ext>
              </a:extLst>
            </p:cNvPr>
            <p:cNvSpPr txBox="1"/>
            <p:nvPr/>
          </p:nvSpPr>
          <p:spPr>
            <a:xfrm>
              <a:off x="8739019" y="1086169"/>
              <a:ext cx="935265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day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0F35591F-9264-4360-B4C3-06C9F7DB98B3}"/>
                </a:ext>
              </a:extLst>
            </p:cNvPr>
            <p:cNvSpPr txBox="1"/>
            <p:nvPr/>
          </p:nvSpPr>
          <p:spPr>
            <a:xfrm>
              <a:off x="9672071" y="1090038"/>
              <a:ext cx="677377" cy="369332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24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62065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 animBg="1"/>
      <p:bldP spid="4" grpId="0" animBg="1"/>
      <p:bldP spid="5" grpId="0" animBg="1"/>
      <p:bldP spid="23" grpId="0"/>
      <p:bldP spid="1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BE4C5F-E0CF-4DCF-5522-5D56F6B56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545546"/>
          </a:xfrm>
        </p:spPr>
        <p:txBody>
          <a:bodyPr/>
          <a:lstStyle/>
          <a:p>
            <a:r>
              <a:rPr lang="en-US" dirty="0"/>
              <a:t>Comparing Two Structs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122B55-89D6-EB9B-AD58-E3928371058C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95296" y="843457"/>
            <a:ext cx="10690411" cy="5737876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200" dirty="0"/>
              <a:t>You </a:t>
            </a:r>
            <a:r>
              <a:rPr lang="en-US" sz="2200" dirty="0">
                <a:solidFill>
                  <a:schemeClr val="accent1"/>
                </a:solidFill>
              </a:rPr>
              <a:t>cannot compare entire structs</a:t>
            </a:r>
            <a:r>
              <a:rPr lang="en-US" sz="2200" dirty="0"/>
              <a:t>, you must </a:t>
            </a:r>
            <a:r>
              <a:rPr lang="en-US" sz="2200" dirty="0">
                <a:solidFill>
                  <a:schemeClr val="accent1"/>
                </a:solidFill>
              </a:rPr>
              <a:t>compare them one member at a time</a:t>
            </a:r>
            <a:endParaRPr lang="en-US" sz="2200" i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US" sz="2200" dirty="0"/>
          </a:p>
          <a:p>
            <a:endParaRPr lang="en-US" sz="14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2D60858-E4CF-F7C3-4C85-027C4A2CAFBE}"/>
              </a:ext>
            </a:extLst>
          </p:cNvPr>
          <p:cNvSpPr txBox="1">
            <a:spLocks/>
          </p:cNvSpPr>
          <p:nvPr/>
        </p:nvSpPr>
        <p:spPr bwMode="auto">
          <a:xfrm>
            <a:off x="2195273" y="3861155"/>
            <a:ext cx="6869070" cy="234048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SzPct val="60000"/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649224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SzPct val="11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914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SzPct val="8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170432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Char char="–"/>
              <a:defRPr sz="1800">
                <a:solidFill>
                  <a:schemeClr val="tx1"/>
                </a:solidFill>
                <a:latin typeface="Calibri" pitchFamily="34" charset="0"/>
              </a:defRPr>
            </a:lvl4pPr>
            <a:lvl5pPr marL="1444752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Char char="»"/>
              <a:defRPr sz="18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Arial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Arial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Arial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altLang="en-US" sz="2000" b="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((</a:t>
            </a:r>
            <a:r>
              <a:rPr lang="en-US" altLang="en-US" sz="2000" b="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strcmp</a:t>
            </a:r>
            <a:r>
              <a:rPr lang="en-US" altLang="en-US" sz="2000" b="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(car1.state, car2.state) == 0) &amp;&amp;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en-US" sz="2000" b="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(</a:t>
            </a:r>
            <a:r>
              <a:rPr lang="en-US" altLang="en-US" sz="2000" b="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strcmp</a:t>
            </a:r>
            <a:r>
              <a:rPr lang="en-US" altLang="en-US" sz="2000" b="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(car1.plate, car2.plate) == 0) &amp;&amp;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en-US" sz="2000" b="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(car1.doors == car2.doors))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en-US" sz="2000" b="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en-US" sz="2000" b="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altLang="en-US" sz="2000" b="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("Same\n");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en-US" sz="2000" b="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 else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en-US" sz="2000" b="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en-US" sz="2000" b="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altLang="en-US" sz="2000" b="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("Different\n");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en-US" sz="2000" b="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0" indent="0">
              <a:spcBef>
                <a:spcPts val="0"/>
              </a:spcBef>
              <a:buNone/>
            </a:pPr>
            <a:endParaRPr lang="en-US" altLang="en-US" sz="2000" b="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32D990-409A-603F-ADB4-B3E0B27671AA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96CDE2-6F5C-0883-170E-D61E034F480C}"/>
              </a:ext>
            </a:extLst>
          </p:cNvPr>
          <p:cNvSpPr txBox="1"/>
          <p:nvPr/>
        </p:nvSpPr>
        <p:spPr>
          <a:xfrm>
            <a:off x="849404" y="1262871"/>
            <a:ext cx="2636589" cy="163121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vehicle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char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*state;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char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*plate;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doors;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}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;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86B57C3-D85A-956C-5EFB-2EACFBC61CD9}"/>
              </a:ext>
            </a:extLst>
          </p:cNvPr>
          <p:cNvSpPr txBox="1"/>
          <p:nvPr/>
        </p:nvSpPr>
        <p:spPr>
          <a:xfrm>
            <a:off x="1450219" y="2996345"/>
            <a:ext cx="9450010" cy="70788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vehicle 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car1  = {"CA", "UCSD", 4};</a:t>
            </a:r>
            <a:endParaRPr lang="en-US" sz="2000" i="1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vehicle 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car2 = {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(char []) 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{"NY"},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(char []) 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{"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abc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"}, 2};</a:t>
            </a:r>
            <a:endParaRPr lang="en-US" sz="2000" i="1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A69D098-701B-9648-72AC-FE17E5660887}"/>
              </a:ext>
            </a:extLst>
          </p:cNvPr>
          <p:cNvGrpSpPr/>
          <p:nvPr/>
        </p:nvGrpSpPr>
        <p:grpSpPr>
          <a:xfrm>
            <a:off x="3740101" y="1379955"/>
            <a:ext cx="3219292" cy="1397048"/>
            <a:chOff x="1036779" y="487584"/>
            <a:chExt cx="3219292" cy="1397048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FF0ACC52-55F5-98D3-D3CD-CEAF2F653CB0}"/>
                </a:ext>
              </a:extLst>
            </p:cNvPr>
            <p:cNvGrpSpPr/>
            <p:nvPr/>
          </p:nvGrpSpPr>
          <p:grpSpPr>
            <a:xfrm>
              <a:off x="1119517" y="1230470"/>
              <a:ext cx="1645920" cy="369332"/>
              <a:chOff x="1828800" y="4572000"/>
              <a:chExt cx="1645920" cy="369332"/>
            </a:xfrm>
          </p:grpSpPr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5CD682D-B4E2-9988-3679-72E8EEFEA731}"/>
                  </a:ext>
                </a:extLst>
              </p:cNvPr>
              <p:cNvSpPr txBox="1"/>
              <p:nvPr/>
            </p:nvSpPr>
            <p:spPr>
              <a:xfrm>
                <a:off x="1828800" y="4572000"/>
                <a:ext cx="731520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state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BDDA82C-6450-01E6-E99B-9F06B22DFE34}"/>
                  </a:ext>
                </a:extLst>
              </p:cNvPr>
              <p:cNvSpPr txBox="1"/>
              <p:nvPr/>
            </p:nvSpPr>
            <p:spPr>
              <a:xfrm>
                <a:off x="2560320" y="4572000"/>
                <a:ext cx="914400" cy="369332"/>
              </a:xfrm>
              <a:prstGeom prst="rect">
                <a:avLst/>
              </a:prstGeom>
              <a:solidFill>
                <a:srgbClr val="D6D6F5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3B156B3F-EE96-B921-EC7E-7873D5C6871B}"/>
                </a:ext>
              </a:extLst>
            </p:cNvPr>
            <p:cNvGrpSpPr/>
            <p:nvPr/>
          </p:nvGrpSpPr>
          <p:grpSpPr>
            <a:xfrm>
              <a:off x="1123307" y="864134"/>
              <a:ext cx="1645920" cy="369332"/>
              <a:chOff x="1828800" y="4572000"/>
              <a:chExt cx="1645920" cy="369332"/>
            </a:xfrm>
          </p:grpSpPr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ECD2670-AB99-20B3-D9B6-6CEEDBFD4656}"/>
                  </a:ext>
                </a:extLst>
              </p:cNvPr>
              <p:cNvSpPr txBox="1"/>
              <p:nvPr/>
            </p:nvSpPr>
            <p:spPr>
              <a:xfrm>
                <a:off x="1828800" y="4572000"/>
                <a:ext cx="733698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plate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079B457B-A474-A7A9-DC09-94AFF544DF7D}"/>
                  </a:ext>
                </a:extLst>
              </p:cNvPr>
              <p:cNvSpPr txBox="1"/>
              <p:nvPr/>
            </p:nvSpPr>
            <p:spPr>
              <a:xfrm>
                <a:off x="2560320" y="4572000"/>
                <a:ext cx="914400" cy="369332"/>
              </a:xfrm>
              <a:prstGeom prst="rect">
                <a:avLst/>
              </a:prstGeom>
              <a:solidFill>
                <a:srgbClr val="D6D6F5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</p:grp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3F945473-6B86-DFE8-511C-27250B4DD9E7}"/>
                </a:ext>
              </a:extLst>
            </p:cNvPr>
            <p:cNvCxnSpPr/>
            <p:nvPr/>
          </p:nvCxnSpPr>
          <p:spPr bwMode="auto">
            <a:xfrm>
              <a:off x="2587468" y="1096573"/>
              <a:ext cx="731520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BB88A8E-EEA9-F9DE-9C5A-776A70CE245E}"/>
                </a:ext>
              </a:extLst>
            </p:cNvPr>
            <p:cNvSpPr txBox="1"/>
            <p:nvPr/>
          </p:nvSpPr>
          <p:spPr>
            <a:xfrm>
              <a:off x="3341672" y="920560"/>
              <a:ext cx="914399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"UCSD"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F1A225FE-FD6B-9E11-884C-4DC3F1ED38B6}"/>
                </a:ext>
              </a:extLst>
            </p:cNvPr>
            <p:cNvCxnSpPr/>
            <p:nvPr/>
          </p:nvCxnSpPr>
          <p:spPr bwMode="auto">
            <a:xfrm>
              <a:off x="2587468" y="1506647"/>
              <a:ext cx="731520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AF24568-FECF-7D1B-6873-700352F6F4BA}"/>
                </a:ext>
              </a:extLst>
            </p:cNvPr>
            <p:cNvSpPr txBox="1"/>
            <p:nvPr/>
          </p:nvSpPr>
          <p:spPr>
            <a:xfrm>
              <a:off x="3341673" y="1330634"/>
              <a:ext cx="733698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"CA"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39E5FBF-A918-09DA-65EA-789560564CD5}"/>
                </a:ext>
              </a:extLst>
            </p:cNvPr>
            <p:cNvSpPr txBox="1"/>
            <p:nvPr/>
          </p:nvSpPr>
          <p:spPr>
            <a:xfrm>
              <a:off x="1036779" y="1515300"/>
              <a:ext cx="6335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car1</a:t>
              </a:r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AE275338-A135-5C2F-D69E-2486BA51A1C8}"/>
                </a:ext>
              </a:extLst>
            </p:cNvPr>
            <p:cNvGrpSpPr/>
            <p:nvPr/>
          </p:nvGrpSpPr>
          <p:grpSpPr>
            <a:xfrm>
              <a:off x="1135680" y="487584"/>
              <a:ext cx="1648098" cy="376019"/>
              <a:chOff x="1828800" y="4565313"/>
              <a:chExt cx="1648098" cy="376019"/>
            </a:xfrm>
          </p:grpSpPr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3AD9230-D1EF-E73B-D2EC-75FC00C8AB38}"/>
                  </a:ext>
                </a:extLst>
              </p:cNvPr>
              <p:cNvSpPr txBox="1"/>
              <p:nvPr/>
            </p:nvSpPr>
            <p:spPr>
              <a:xfrm>
                <a:off x="1828800" y="4572000"/>
                <a:ext cx="733698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doors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1B73ADE-0282-AD14-5A93-AA7738C395C8}"/>
                  </a:ext>
                </a:extLst>
              </p:cNvPr>
              <p:cNvSpPr txBox="1"/>
              <p:nvPr/>
            </p:nvSpPr>
            <p:spPr>
              <a:xfrm>
                <a:off x="2562498" y="4565313"/>
                <a:ext cx="914400" cy="369332"/>
              </a:xfrm>
              <a:prstGeom prst="rect">
                <a:avLst/>
              </a:prstGeom>
              <a:solidFill>
                <a:srgbClr val="D6D6F5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4</a:t>
                </a:r>
              </a:p>
            </p:txBody>
          </p:sp>
        </p:grp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11EC3C6-2673-EDFB-3788-14CBC9237F55}"/>
              </a:ext>
            </a:extLst>
          </p:cNvPr>
          <p:cNvGrpSpPr/>
          <p:nvPr/>
        </p:nvGrpSpPr>
        <p:grpSpPr>
          <a:xfrm>
            <a:off x="7228343" y="1397293"/>
            <a:ext cx="3219292" cy="1397048"/>
            <a:chOff x="1036779" y="487584"/>
            <a:chExt cx="3219292" cy="1397048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09A353FB-1B86-425F-4188-399D0CE9FC0C}"/>
                </a:ext>
              </a:extLst>
            </p:cNvPr>
            <p:cNvGrpSpPr/>
            <p:nvPr/>
          </p:nvGrpSpPr>
          <p:grpSpPr>
            <a:xfrm>
              <a:off x="1119517" y="1230470"/>
              <a:ext cx="1645920" cy="369332"/>
              <a:chOff x="1828800" y="4572000"/>
              <a:chExt cx="1645920" cy="369332"/>
            </a:xfrm>
          </p:grpSpPr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B57747FA-F22D-F626-5EA5-5EC2C9396606}"/>
                  </a:ext>
                </a:extLst>
              </p:cNvPr>
              <p:cNvSpPr txBox="1"/>
              <p:nvPr/>
            </p:nvSpPr>
            <p:spPr>
              <a:xfrm>
                <a:off x="1828800" y="4572000"/>
                <a:ext cx="731520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state</a:t>
                </a: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FAE1A167-7110-BA13-091C-6B28F8F4D057}"/>
                  </a:ext>
                </a:extLst>
              </p:cNvPr>
              <p:cNvSpPr txBox="1"/>
              <p:nvPr/>
            </p:nvSpPr>
            <p:spPr>
              <a:xfrm>
                <a:off x="2560320" y="4572000"/>
                <a:ext cx="914400" cy="369332"/>
              </a:xfrm>
              <a:prstGeom prst="rect">
                <a:avLst/>
              </a:prstGeom>
              <a:solidFill>
                <a:srgbClr val="D6D6F5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B7890E8C-E6FE-1771-2EDD-BEFCBA681269}"/>
                </a:ext>
              </a:extLst>
            </p:cNvPr>
            <p:cNvGrpSpPr/>
            <p:nvPr/>
          </p:nvGrpSpPr>
          <p:grpSpPr>
            <a:xfrm>
              <a:off x="1123307" y="864134"/>
              <a:ext cx="1645920" cy="369332"/>
              <a:chOff x="1828800" y="4572000"/>
              <a:chExt cx="1645920" cy="369332"/>
            </a:xfrm>
          </p:grpSpPr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93ADF5CE-CD6F-C10D-5D5C-F5F40EB41AD3}"/>
                  </a:ext>
                </a:extLst>
              </p:cNvPr>
              <p:cNvSpPr txBox="1"/>
              <p:nvPr/>
            </p:nvSpPr>
            <p:spPr>
              <a:xfrm>
                <a:off x="1828800" y="4572000"/>
                <a:ext cx="733698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plate</a:t>
                </a: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F38CE1A6-B6CB-8D73-53FE-4D4206288D6A}"/>
                  </a:ext>
                </a:extLst>
              </p:cNvPr>
              <p:cNvSpPr txBox="1"/>
              <p:nvPr/>
            </p:nvSpPr>
            <p:spPr>
              <a:xfrm>
                <a:off x="2560320" y="4572000"/>
                <a:ext cx="914400" cy="369332"/>
              </a:xfrm>
              <a:prstGeom prst="rect">
                <a:avLst/>
              </a:prstGeom>
              <a:solidFill>
                <a:srgbClr val="D6D6F5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</p:grp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5D0ED3A2-348B-8AB7-3723-53FB25DA032A}"/>
                </a:ext>
              </a:extLst>
            </p:cNvPr>
            <p:cNvCxnSpPr/>
            <p:nvPr/>
          </p:nvCxnSpPr>
          <p:spPr bwMode="auto">
            <a:xfrm>
              <a:off x="2587468" y="1096573"/>
              <a:ext cx="731520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C486EAEA-6521-2206-2E6F-4E4EE627F72D}"/>
                </a:ext>
              </a:extLst>
            </p:cNvPr>
            <p:cNvSpPr txBox="1"/>
            <p:nvPr/>
          </p:nvSpPr>
          <p:spPr>
            <a:xfrm>
              <a:off x="3341672" y="920560"/>
              <a:ext cx="914399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"</a:t>
              </a:r>
              <a:r>
                <a:rPr lang="en-US" dirty="0" err="1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abc</a:t>
              </a:r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"</a:t>
              </a: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30B49CB4-9F76-94C1-CB4A-400A64945D08}"/>
                </a:ext>
              </a:extLst>
            </p:cNvPr>
            <p:cNvCxnSpPr/>
            <p:nvPr/>
          </p:nvCxnSpPr>
          <p:spPr bwMode="auto">
            <a:xfrm>
              <a:off x="2587468" y="1506647"/>
              <a:ext cx="731520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56DCD781-94CD-A5C3-6818-F946F998E049}"/>
                </a:ext>
              </a:extLst>
            </p:cNvPr>
            <p:cNvSpPr txBox="1"/>
            <p:nvPr/>
          </p:nvSpPr>
          <p:spPr>
            <a:xfrm>
              <a:off x="3341673" y="1330634"/>
              <a:ext cx="733698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"NY"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786D47D-5F68-295D-FB0A-21C15B014E4E}"/>
                </a:ext>
              </a:extLst>
            </p:cNvPr>
            <p:cNvSpPr txBox="1"/>
            <p:nvPr/>
          </p:nvSpPr>
          <p:spPr>
            <a:xfrm>
              <a:off x="1036779" y="1515300"/>
              <a:ext cx="6335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car2</a:t>
              </a:r>
            </a:p>
          </p:txBody>
        </p: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CD6C42E6-DF3A-FDBD-DF7B-BCA44BA752BD}"/>
                </a:ext>
              </a:extLst>
            </p:cNvPr>
            <p:cNvGrpSpPr/>
            <p:nvPr/>
          </p:nvGrpSpPr>
          <p:grpSpPr>
            <a:xfrm>
              <a:off x="1135680" y="487584"/>
              <a:ext cx="1648098" cy="376019"/>
              <a:chOff x="1828800" y="4565313"/>
              <a:chExt cx="1648098" cy="376019"/>
            </a:xfrm>
          </p:grpSpPr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3BF8720-A2B5-5909-4CE8-7AA90C93E070}"/>
                  </a:ext>
                </a:extLst>
              </p:cNvPr>
              <p:cNvSpPr txBox="1"/>
              <p:nvPr/>
            </p:nvSpPr>
            <p:spPr>
              <a:xfrm>
                <a:off x="1828800" y="4572000"/>
                <a:ext cx="733698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doors</a:t>
                </a: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78767848-A082-E0DF-7D62-B5BD88377614}"/>
                  </a:ext>
                </a:extLst>
              </p:cNvPr>
              <p:cNvSpPr txBox="1"/>
              <p:nvPr/>
            </p:nvSpPr>
            <p:spPr>
              <a:xfrm>
                <a:off x="2562498" y="4565313"/>
                <a:ext cx="914400" cy="369332"/>
              </a:xfrm>
              <a:prstGeom prst="rect">
                <a:avLst/>
              </a:prstGeom>
              <a:solidFill>
                <a:srgbClr val="D6D6F5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2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55123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2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BE4C5F-E0CF-4DCF-5522-5D56F6B56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531302"/>
          </a:xfrm>
        </p:spPr>
        <p:txBody>
          <a:bodyPr/>
          <a:lstStyle/>
          <a:p>
            <a:r>
              <a:rPr lang="en-US" dirty="0"/>
              <a:t>Struct  Arrays: Dynamic Allocation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2D60858-E4CF-F7C3-4C85-027C4A2CAFBE}"/>
              </a:ext>
            </a:extLst>
          </p:cNvPr>
          <p:cNvSpPr txBox="1">
            <a:spLocks/>
          </p:cNvSpPr>
          <p:nvPr/>
        </p:nvSpPr>
        <p:spPr bwMode="auto">
          <a:xfrm>
            <a:off x="577912" y="969680"/>
            <a:ext cx="7384113" cy="113128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SzPct val="60000"/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649224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SzPct val="11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914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SzPct val="8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170432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Char char="–"/>
              <a:defRPr sz="1800">
                <a:solidFill>
                  <a:schemeClr val="tx1"/>
                </a:solidFill>
                <a:latin typeface="Calibri" pitchFamily="34" charset="0"/>
              </a:defRPr>
            </a:lvl4pPr>
            <a:lvl5pPr marL="1444752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Char char="»"/>
              <a:defRPr sz="18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Arial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Arial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Arial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altLang="en-US" sz="2000" b="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#define </a:t>
            </a:r>
            <a:r>
              <a:rPr lang="en-US" altLang="en-US" sz="2000" b="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HOLIDAY</a:t>
            </a:r>
            <a:r>
              <a:rPr lang="en-US" altLang="en-US" sz="2000" b="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5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en-US" sz="2000" b="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date </a:t>
            </a:r>
            <a:r>
              <a:rPr lang="en-US" altLang="en-US" sz="2000" b="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*pt1 = malloc(</a:t>
            </a:r>
            <a:r>
              <a:rPr lang="en-US" altLang="en-US" sz="2000" b="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altLang="en-US" sz="2000" b="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(*pt1));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en-US" sz="2000" b="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date </a:t>
            </a:r>
            <a:r>
              <a:rPr lang="en-US" altLang="en-US" sz="2000" b="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*pt2 = malloc(</a:t>
            </a:r>
            <a:r>
              <a:rPr lang="en-US" altLang="en-US" sz="2000" b="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altLang="en-US" sz="2000" b="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(*pt2) * </a:t>
            </a:r>
            <a:r>
              <a:rPr lang="en-US" altLang="en-US" sz="2000" b="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HOLIDAY</a:t>
            </a:r>
            <a:r>
              <a:rPr lang="en-US" altLang="en-US" sz="2000" b="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 </a:t>
            </a:r>
            <a:endParaRPr lang="en-US" altLang="en-US" sz="2000" b="0" i="1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9A427F-853D-6092-D0C4-607C572E7CAE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B5FB50B-7B07-89EB-48FF-F8DB63788465}"/>
              </a:ext>
            </a:extLst>
          </p:cNvPr>
          <p:cNvSpPr txBox="1">
            <a:spLocks/>
          </p:cNvSpPr>
          <p:nvPr/>
        </p:nvSpPr>
        <p:spPr bwMode="auto">
          <a:xfrm>
            <a:off x="1185089" y="3102869"/>
            <a:ext cx="6080231" cy="344257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SzPct val="60000"/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649224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SzPct val="11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914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SzPct val="8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170432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Char char="–"/>
              <a:defRPr sz="1800">
                <a:solidFill>
                  <a:schemeClr val="tx1"/>
                </a:solidFill>
                <a:latin typeface="Calibri" pitchFamily="34" charset="0"/>
              </a:defRPr>
            </a:lvl4pPr>
            <a:lvl5pPr marL="1444752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Char char="»"/>
              <a:defRPr sz="18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Arial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Arial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Arial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altLang="en-US" sz="2000" b="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(*pt1).month = 2;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en-US" sz="2000" b="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(*pt1).day = 21;</a:t>
            </a:r>
          </a:p>
          <a:p>
            <a:pPr marL="0" indent="0">
              <a:spcBef>
                <a:spcPts val="0"/>
              </a:spcBef>
              <a:buNone/>
            </a:pPr>
            <a:endParaRPr lang="en-US" altLang="en-US" sz="2000" b="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altLang="en-US" sz="2000" b="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pt2-&gt;month = 12;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en-US" sz="2000" b="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pt2-&gt;day = 25;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en-US" sz="2000" b="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(pt2+1)-&gt;day = 22;	</a:t>
            </a:r>
            <a:r>
              <a:rPr lang="en-US" altLang="en-US" sz="2000" b="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//or (*(pt2+1)).month</a:t>
            </a:r>
          </a:p>
          <a:p>
            <a:pPr marL="0" indent="0">
              <a:spcBef>
                <a:spcPts val="0"/>
              </a:spcBef>
              <a:buNone/>
            </a:pPr>
            <a:endParaRPr lang="en-US" altLang="en-US" sz="2000" b="0" dirty="0">
              <a:solidFill>
                <a:srgbClr val="F3744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altLang="en-US" sz="2000" b="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free(pt1);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en-US" sz="2000" b="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pt1 = NULL;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en-US" sz="2000" b="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free(pt2);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en-US" sz="2000" b="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pt2 = NULL;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126A568-00D4-DA4F-7331-0F34339E00C4}"/>
              </a:ext>
            </a:extLst>
          </p:cNvPr>
          <p:cNvSpPr txBox="1"/>
          <p:nvPr/>
        </p:nvSpPr>
        <p:spPr>
          <a:xfrm>
            <a:off x="7913056" y="5818700"/>
            <a:ext cx="731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rPr>
              <a:t>ptr2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4FFA4B-8009-50BF-DEFD-C6E0C6009BA8}"/>
              </a:ext>
            </a:extLst>
          </p:cNvPr>
          <p:cNvSpPr txBox="1"/>
          <p:nvPr/>
        </p:nvSpPr>
        <p:spPr>
          <a:xfrm>
            <a:off x="8101606" y="6176111"/>
            <a:ext cx="365760" cy="369332"/>
          </a:xfrm>
          <a:prstGeom prst="rect">
            <a:avLst/>
          </a:prstGeom>
          <a:solidFill>
            <a:srgbClr val="D6D6F5"/>
          </a:solidFill>
          <a:ln w="25400"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dirty="0">
              <a:latin typeface="Calibri" panose="020F0502020204030204" pitchFamily="34" charset="0"/>
              <a:ea typeface="CMU Bright" panose="02000603000000000000" pitchFamily="2" charset="0"/>
              <a:cs typeface="Calibri" panose="020F0502020204030204" pitchFamily="34" charset="0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1A4D36F-586C-15CD-B5AD-F87B512E4C0E}"/>
              </a:ext>
            </a:extLst>
          </p:cNvPr>
          <p:cNvCxnSpPr>
            <a:cxnSpLocks/>
          </p:cNvCxnSpPr>
          <p:nvPr/>
        </p:nvCxnSpPr>
        <p:spPr bwMode="auto">
          <a:xfrm>
            <a:off x="8284486" y="6370048"/>
            <a:ext cx="1306199" cy="0"/>
          </a:xfrm>
          <a:prstGeom prst="straightConnector1">
            <a:avLst/>
          </a:prstGeom>
          <a:noFill/>
          <a:ln w="38100" cap="flat" cmpd="sng" algn="ctr">
            <a:solidFill>
              <a:srgbClr val="FFC000"/>
            </a:solidFill>
            <a:prstDash val="solid"/>
            <a:round/>
            <a:headEnd type="oval" w="med" len="med"/>
            <a:tailEnd type="stealth"/>
          </a:ln>
          <a:effectLst>
            <a:glow rad="25400">
              <a:schemeClr val="tx1"/>
            </a:glow>
          </a:effectLst>
        </p:spPr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8DD5E7FC-5295-F134-295C-A04719289ACC}"/>
              </a:ext>
            </a:extLst>
          </p:cNvPr>
          <p:cNvSpPr txBox="1"/>
          <p:nvPr/>
        </p:nvSpPr>
        <p:spPr>
          <a:xfrm>
            <a:off x="10486700" y="6038234"/>
            <a:ext cx="677377" cy="369332"/>
          </a:xfrm>
          <a:prstGeom prst="rect">
            <a:avLst/>
          </a:prstGeom>
          <a:solidFill>
            <a:srgbClr val="D6D6F5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dirty="0">
              <a:latin typeface="Calibri" panose="020F0502020204030204" pitchFamily="34" charset="0"/>
              <a:ea typeface="CMU Bright" panose="02000603000000000000" pitchFamily="2" charset="0"/>
              <a:cs typeface="Calibri" panose="020F050202020403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2055C55-91D0-A6C8-C234-512C7855432D}"/>
              </a:ext>
            </a:extLst>
          </p:cNvPr>
          <p:cNvSpPr txBox="1"/>
          <p:nvPr/>
        </p:nvSpPr>
        <p:spPr>
          <a:xfrm>
            <a:off x="9527530" y="6327918"/>
            <a:ext cx="93807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low address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D505507-8306-AF71-C6C1-A64CE41D60B8}"/>
              </a:ext>
            </a:extLst>
          </p:cNvPr>
          <p:cNvSpPr txBox="1"/>
          <p:nvPr/>
        </p:nvSpPr>
        <p:spPr>
          <a:xfrm>
            <a:off x="9551435" y="6036465"/>
            <a:ext cx="935265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rPr>
              <a:t>month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83C6979-10E8-3948-36AB-5F6B3326CB83}"/>
              </a:ext>
            </a:extLst>
          </p:cNvPr>
          <p:cNvSpPr txBox="1"/>
          <p:nvPr/>
        </p:nvSpPr>
        <p:spPr>
          <a:xfrm>
            <a:off x="9554226" y="5665251"/>
            <a:ext cx="935265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rPr>
              <a:t>day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573B0B5-4EF4-CF95-4F52-F118D6D690F4}"/>
              </a:ext>
            </a:extLst>
          </p:cNvPr>
          <p:cNvSpPr txBox="1"/>
          <p:nvPr/>
        </p:nvSpPr>
        <p:spPr>
          <a:xfrm>
            <a:off x="10487278" y="5669120"/>
            <a:ext cx="677377" cy="369332"/>
          </a:xfrm>
          <a:prstGeom prst="rect">
            <a:avLst/>
          </a:prstGeom>
          <a:solidFill>
            <a:srgbClr val="D6D6F5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dirty="0">
              <a:latin typeface="Calibri" panose="020F0502020204030204" pitchFamily="34" charset="0"/>
              <a:ea typeface="CMU Bright" panose="02000603000000000000" pitchFamily="2" charset="0"/>
              <a:cs typeface="Calibri" panose="020F050202020403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7211472-AF34-9F67-9DCD-A656022EE6E4}"/>
              </a:ext>
            </a:extLst>
          </p:cNvPr>
          <p:cNvSpPr txBox="1"/>
          <p:nvPr/>
        </p:nvSpPr>
        <p:spPr>
          <a:xfrm>
            <a:off x="10486700" y="5295810"/>
            <a:ext cx="677377" cy="369332"/>
          </a:xfrm>
          <a:prstGeom prst="rect">
            <a:avLst/>
          </a:prstGeom>
          <a:solidFill>
            <a:srgbClr val="D6D6F5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dirty="0">
              <a:latin typeface="Calibri" panose="020F0502020204030204" pitchFamily="34" charset="0"/>
              <a:ea typeface="CMU Bright" panose="02000603000000000000" pitchFamily="2" charset="0"/>
              <a:cs typeface="Calibri" panose="020F050202020403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1184419-4BC4-1815-7E68-A2D260019ED6}"/>
              </a:ext>
            </a:extLst>
          </p:cNvPr>
          <p:cNvSpPr txBox="1"/>
          <p:nvPr/>
        </p:nvSpPr>
        <p:spPr>
          <a:xfrm>
            <a:off x="9551435" y="5294041"/>
            <a:ext cx="935265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rPr>
              <a:t>month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34B573F-A3E1-3DC0-53F8-3165F385F7D1}"/>
              </a:ext>
            </a:extLst>
          </p:cNvPr>
          <p:cNvSpPr txBox="1"/>
          <p:nvPr/>
        </p:nvSpPr>
        <p:spPr>
          <a:xfrm>
            <a:off x="9554226" y="4922827"/>
            <a:ext cx="935265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rPr>
              <a:t>day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FDFD589-FA74-DA7B-F900-89B80608B418}"/>
              </a:ext>
            </a:extLst>
          </p:cNvPr>
          <p:cNvSpPr txBox="1"/>
          <p:nvPr/>
        </p:nvSpPr>
        <p:spPr>
          <a:xfrm>
            <a:off x="10487278" y="4926696"/>
            <a:ext cx="677377" cy="369332"/>
          </a:xfrm>
          <a:prstGeom prst="rect">
            <a:avLst/>
          </a:prstGeom>
          <a:solidFill>
            <a:srgbClr val="D6D6F5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dirty="0">
              <a:latin typeface="Calibri" panose="020F0502020204030204" pitchFamily="34" charset="0"/>
              <a:ea typeface="CMU Bright" panose="02000603000000000000" pitchFamily="2" charset="0"/>
              <a:cs typeface="Calibri" panose="020F050202020403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A8F6A36-6C86-8457-9DA9-1E3F2813B4D2}"/>
              </a:ext>
            </a:extLst>
          </p:cNvPr>
          <p:cNvSpPr txBox="1"/>
          <p:nvPr/>
        </p:nvSpPr>
        <p:spPr>
          <a:xfrm>
            <a:off x="10491634" y="4547974"/>
            <a:ext cx="677377" cy="369332"/>
          </a:xfrm>
          <a:prstGeom prst="rect">
            <a:avLst/>
          </a:prstGeom>
          <a:solidFill>
            <a:srgbClr val="D6D6F5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dirty="0">
              <a:latin typeface="Calibri" panose="020F0502020204030204" pitchFamily="34" charset="0"/>
              <a:ea typeface="CMU Bright" panose="02000603000000000000" pitchFamily="2" charset="0"/>
              <a:cs typeface="Calibri" panose="020F050202020403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A6EEA58-D8BD-C6F9-1596-C7B9DF7E1313}"/>
              </a:ext>
            </a:extLst>
          </p:cNvPr>
          <p:cNvSpPr txBox="1"/>
          <p:nvPr/>
        </p:nvSpPr>
        <p:spPr>
          <a:xfrm>
            <a:off x="9556369" y="4546205"/>
            <a:ext cx="935265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rPr>
              <a:t>month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AAB7B38-503A-3FEE-FC3B-47A2F1F6D8F3}"/>
              </a:ext>
            </a:extLst>
          </p:cNvPr>
          <p:cNvSpPr txBox="1"/>
          <p:nvPr/>
        </p:nvSpPr>
        <p:spPr>
          <a:xfrm>
            <a:off x="9559160" y="4174991"/>
            <a:ext cx="935265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rPr>
              <a:t>day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FFAD913-3FE7-D7EF-B3E7-A65C9592AEE1}"/>
              </a:ext>
            </a:extLst>
          </p:cNvPr>
          <p:cNvSpPr txBox="1"/>
          <p:nvPr/>
        </p:nvSpPr>
        <p:spPr>
          <a:xfrm>
            <a:off x="10492212" y="4178860"/>
            <a:ext cx="677377" cy="369332"/>
          </a:xfrm>
          <a:prstGeom prst="rect">
            <a:avLst/>
          </a:prstGeom>
          <a:solidFill>
            <a:srgbClr val="D6D6F5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dirty="0">
              <a:latin typeface="Calibri" panose="020F0502020204030204" pitchFamily="34" charset="0"/>
              <a:ea typeface="CMU Bright" panose="02000603000000000000" pitchFamily="2" charset="0"/>
              <a:cs typeface="Calibri" panose="020F050202020403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DAD87E3-CF84-BB20-314E-C1F8018F90E5}"/>
              </a:ext>
            </a:extLst>
          </p:cNvPr>
          <p:cNvSpPr txBox="1"/>
          <p:nvPr/>
        </p:nvSpPr>
        <p:spPr>
          <a:xfrm>
            <a:off x="10493847" y="3809977"/>
            <a:ext cx="677377" cy="369332"/>
          </a:xfrm>
          <a:prstGeom prst="rect">
            <a:avLst/>
          </a:prstGeom>
          <a:solidFill>
            <a:srgbClr val="D6D6F5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dirty="0">
              <a:latin typeface="Calibri" panose="020F0502020204030204" pitchFamily="34" charset="0"/>
              <a:ea typeface="CMU Bright" panose="02000603000000000000" pitchFamily="2" charset="0"/>
              <a:cs typeface="Calibri" panose="020F050202020403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E135C8F-35F5-7837-A093-B39DA3488531}"/>
              </a:ext>
            </a:extLst>
          </p:cNvPr>
          <p:cNvSpPr txBox="1"/>
          <p:nvPr/>
        </p:nvSpPr>
        <p:spPr>
          <a:xfrm>
            <a:off x="9558582" y="3808208"/>
            <a:ext cx="935265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rPr>
              <a:t>month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F78A85B-3825-BDE1-1EE9-4348AB409642}"/>
              </a:ext>
            </a:extLst>
          </p:cNvPr>
          <p:cNvSpPr txBox="1"/>
          <p:nvPr/>
        </p:nvSpPr>
        <p:spPr>
          <a:xfrm>
            <a:off x="9561373" y="3436994"/>
            <a:ext cx="935265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rPr>
              <a:t>day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9877EC9-0CF5-B8FE-7518-72418D617C06}"/>
              </a:ext>
            </a:extLst>
          </p:cNvPr>
          <p:cNvSpPr txBox="1"/>
          <p:nvPr/>
        </p:nvSpPr>
        <p:spPr>
          <a:xfrm>
            <a:off x="10494425" y="3440863"/>
            <a:ext cx="677377" cy="369332"/>
          </a:xfrm>
          <a:prstGeom prst="rect">
            <a:avLst/>
          </a:prstGeom>
          <a:solidFill>
            <a:srgbClr val="D6D6F5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dirty="0">
              <a:latin typeface="Calibri" panose="020F0502020204030204" pitchFamily="34" charset="0"/>
              <a:ea typeface="CMU Bright" panose="02000603000000000000" pitchFamily="2" charset="0"/>
              <a:cs typeface="Calibri" panose="020F050202020403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D1325FF-75E5-CD82-C448-AD5C9FD9DFF0}"/>
              </a:ext>
            </a:extLst>
          </p:cNvPr>
          <p:cNvSpPr txBox="1"/>
          <p:nvPr/>
        </p:nvSpPr>
        <p:spPr>
          <a:xfrm>
            <a:off x="10493269" y="3063961"/>
            <a:ext cx="677377" cy="369332"/>
          </a:xfrm>
          <a:prstGeom prst="rect">
            <a:avLst/>
          </a:prstGeom>
          <a:solidFill>
            <a:srgbClr val="D6D6F5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dirty="0">
              <a:latin typeface="Calibri" panose="020F0502020204030204" pitchFamily="34" charset="0"/>
              <a:ea typeface="CMU Bright" panose="02000603000000000000" pitchFamily="2" charset="0"/>
              <a:cs typeface="Calibri" panose="020F050202020403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2831C35-D7D2-E071-2AFA-46DB85F35C7E}"/>
              </a:ext>
            </a:extLst>
          </p:cNvPr>
          <p:cNvSpPr txBox="1"/>
          <p:nvPr/>
        </p:nvSpPr>
        <p:spPr>
          <a:xfrm>
            <a:off x="9558004" y="3062192"/>
            <a:ext cx="935265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rPr>
              <a:t>month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FD29C42-973B-3379-4E7F-1123B44D89B3}"/>
              </a:ext>
            </a:extLst>
          </p:cNvPr>
          <p:cNvSpPr txBox="1"/>
          <p:nvPr/>
        </p:nvSpPr>
        <p:spPr>
          <a:xfrm>
            <a:off x="9560795" y="2690978"/>
            <a:ext cx="935265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rPr>
              <a:t>day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D1502FB-FAC9-B145-9D7A-DC1643124DAA}"/>
              </a:ext>
            </a:extLst>
          </p:cNvPr>
          <p:cNvSpPr txBox="1"/>
          <p:nvPr/>
        </p:nvSpPr>
        <p:spPr>
          <a:xfrm>
            <a:off x="10493847" y="2694847"/>
            <a:ext cx="677377" cy="369332"/>
          </a:xfrm>
          <a:prstGeom prst="rect">
            <a:avLst/>
          </a:prstGeom>
          <a:solidFill>
            <a:srgbClr val="D6D6F5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dirty="0">
              <a:latin typeface="Calibri" panose="020F0502020204030204" pitchFamily="34" charset="0"/>
              <a:ea typeface="CMU Bright" panose="02000603000000000000" pitchFamily="2" charset="0"/>
              <a:cs typeface="Calibri" panose="020F050202020403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06A13A5-9FD3-2DE3-C2CC-0F0CED56A4FA}"/>
              </a:ext>
            </a:extLst>
          </p:cNvPr>
          <p:cNvSpPr txBox="1"/>
          <p:nvPr/>
        </p:nvSpPr>
        <p:spPr>
          <a:xfrm>
            <a:off x="10486700" y="6036465"/>
            <a:ext cx="677377" cy="369332"/>
          </a:xfrm>
          <a:prstGeom prst="rect">
            <a:avLst/>
          </a:prstGeom>
          <a:solidFill>
            <a:srgbClr val="D6D6F5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rPr>
              <a:t>12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9643778-A6E9-D1EE-942E-02B34EFFC7EF}"/>
              </a:ext>
            </a:extLst>
          </p:cNvPr>
          <p:cNvSpPr txBox="1"/>
          <p:nvPr/>
        </p:nvSpPr>
        <p:spPr>
          <a:xfrm>
            <a:off x="10485248" y="5680969"/>
            <a:ext cx="677377" cy="369332"/>
          </a:xfrm>
          <a:prstGeom prst="rect">
            <a:avLst/>
          </a:prstGeom>
          <a:solidFill>
            <a:srgbClr val="D6D6F5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rPr>
              <a:t>25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3696B89-1D37-CAA9-5CB7-99D530D3E7CA}"/>
              </a:ext>
            </a:extLst>
          </p:cNvPr>
          <p:cNvSpPr txBox="1"/>
          <p:nvPr/>
        </p:nvSpPr>
        <p:spPr>
          <a:xfrm>
            <a:off x="10465607" y="4921892"/>
            <a:ext cx="677377" cy="369332"/>
          </a:xfrm>
          <a:prstGeom prst="rect">
            <a:avLst/>
          </a:prstGeom>
          <a:solidFill>
            <a:srgbClr val="D6D6F5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rPr>
              <a:t>22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33F7FB1-C10A-977E-0B0A-8A8C89F658DD}"/>
              </a:ext>
            </a:extLst>
          </p:cNvPr>
          <p:cNvSpPr txBox="1"/>
          <p:nvPr/>
        </p:nvSpPr>
        <p:spPr>
          <a:xfrm>
            <a:off x="8578690" y="5332909"/>
            <a:ext cx="1104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rPr>
              <a:t>ptr2+1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E68A7C1-5929-BCDB-6FF6-0C5377B20C48}"/>
              </a:ext>
            </a:extLst>
          </p:cNvPr>
          <p:cNvSpPr txBox="1"/>
          <p:nvPr/>
        </p:nvSpPr>
        <p:spPr>
          <a:xfrm>
            <a:off x="8606341" y="4597899"/>
            <a:ext cx="1104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rPr>
              <a:t>ptr2+2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4CF52E1-9F1E-6D9F-8DA7-C44F0EB5746D}"/>
              </a:ext>
            </a:extLst>
          </p:cNvPr>
          <p:cNvSpPr txBox="1"/>
          <p:nvPr/>
        </p:nvSpPr>
        <p:spPr>
          <a:xfrm>
            <a:off x="8606341" y="3919721"/>
            <a:ext cx="1104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rPr>
              <a:t>ptr2+3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8FD6646-00E8-BA6E-BC8F-4204C986E294}"/>
              </a:ext>
            </a:extLst>
          </p:cNvPr>
          <p:cNvSpPr txBox="1"/>
          <p:nvPr/>
        </p:nvSpPr>
        <p:spPr>
          <a:xfrm>
            <a:off x="8578690" y="3144422"/>
            <a:ext cx="1104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rPr>
              <a:t>ptr2+4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68A8CE-81C7-673C-7705-2F957BD3F340}"/>
              </a:ext>
            </a:extLst>
          </p:cNvPr>
          <p:cNvSpPr txBox="1"/>
          <p:nvPr/>
        </p:nvSpPr>
        <p:spPr>
          <a:xfrm>
            <a:off x="8356388" y="2000007"/>
            <a:ext cx="365760" cy="369332"/>
          </a:xfrm>
          <a:prstGeom prst="rect">
            <a:avLst/>
          </a:prstGeom>
          <a:solidFill>
            <a:srgbClr val="D6D6F5"/>
          </a:solidFill>
          <a:ln w="25400"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dirty="0">
              <a:latin typeface="Calibri" panose="020F0502020204030204" pitchFamily="34" charset="0"/>
              <a:ea typeface="CMU Bright" panose="02000603000000000000" pitchFamily="2" charset="0"/>
              <a:cs typeface="Calibri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33E881-9362-5DD0-7D3B-481897C688B7}"/>
              </a:ext>
            </a:extLst>
          </p:cNvPr>
          <p:cNvSpPr txBox="1"/>
          <p:nvPr/>
        </p:nvSpPr>
        <p:spPr>
          <a:xfrm>
            <a:off x="9806217" y="1860361"/>
            <a:ext cx="935265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rPr>
              <a:t>month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6C7EFF-1122-4E1B-52E5-F172646D8262}"/>
              </a:ext>
            </a:extLst>
          </p:cNvPr>
          <p:cNvSpPr txBox="1"/>
          <p:nvPr/>
        </p:nvSpPr>
        <p:spPr>
          <a:xfrm>
            <a:off x="9809008" y="1489147"/>
            <a:ext cx="935265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rPr>
              <a:t>day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E3D2705-47F9-AF10-2E30-8D7BE38D2FB5}"/>
              </a:ext>
            </a:extLst>
          </p:cNvPr>
          <p:cNvSpPr txBox="1"/>
          <p:nvPr/>
        </p:nvSpPr>
        <p:spPr>
          <a:xfrm>
            <a:off x="8173508" y="1722638"/>
            <a:ext cx="731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rPr>
              <a:t>ptr1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3068B9CE-E4EF-B64B-2F5F-C2F9BE637CDD}"/>
              </a:ext>
            </a:extLst>
          </p:cNvPr>
          <p:cNvCxnSpPr>
            <a:cxnSpLocks/>
          </p:cNvCxnSpPr>
          <p:nvPr/>
        </p:nvCxnSpPr>
        <p:spPr bwMode="auto">
          <a:xfrm>
            <a:off x="8606341" y="2184673"/>
            <a:ext cx="1199876" cy="0"/>
          </a:xfrm>
          <a:prstGeom prst="straightConnector1">
            <a:avLst/>
          </a:prstGeom>
          <a:noFill/>
          <a:ln w="38100" cap="flat" cmpd="sng" algn="ctr">
            <a:solidFill>
              <a:srgbClr val="FFC000"/>
            </a:solidFill>
            <a:prstDash val="solid"/>
            <a:round/>
            <a:headEnd type="oval" w="med" len="med"/>
            <a:tailEnd type="stealth"/>
          </a:ln>
          <a:effectLst>
            <a:glow rad="25400">
              <a:schemeClr val="tx1"/>
            </a:glow>
          </a:effectLst>
        </p:spPr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B38C7D9-A571-EDD3-593E-8D2A854A2DFB}"/>
              </a:ext>
            </a:extLst>
          </p:cNvPr>
          <p:cNvSpPr txBox="1"/>
          <p:nvPr/>
        </p:nvSpPr>
        <p:spPr>
          <a:xfrm>
            <a:off x="10733182" y="1857812"/>
            <a:ext cx="677377" cy="369332"/>
          </a:xfrm>
          <a:prstGeom prst="rect">
            <a:avLst/>
          </a:prstGeom>
          <a:solidFill>
            <a:srgbClr val="D6D6F5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dirty="0">
              <a:solidFill>
                <a:srgbClr val="FF0000"/>
              </a:solidFill>
              <a:latin typeface="Calibri" panose="020F0502020204030204" pitchFamily="34" charset="0"/>
              <a:ea typeface="CMU Bright" panose="02000603000000000000" pitchFamily="2" charset="0"/>
              <a:cs typeface="Calibri" panose="020F050202020403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CB5DEB0-78BC-6758-F637-4A491558997B}"/>
              </a:ext>
            </a:extLst>
          </p:cNvPr>
          <p:cNvSpPr txBox="1"/>
          <p:nvPr/>
        </p:nvSpPr>
        <p:spPr>
          <a:xfrm>
            <a:off x="10731730" y="1502316"/>
            <a:ext cx="677377" cy="369332"/>
          </a:xfrm>
          <a:prstGeom prst="rect">
            <a:avLst/>
          </a:prstGeom>
          <a:solidFill>
            <a:srgbClr val="D6D6F5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dirty="0">
              <a:solidFill>
                <a:srgbClr val="FF0000"/>
              </a:solidFill>
              <a:latin typeface="Calibri" panose="020F0502020204030204" pitchFamily="34" charset="0"/>
              <a:ea typeface="CMU Bright" panose="02000603000000000000" pitchFamily="2" charset="0"/>
              <a:cs typeface="Calibri" panose="020F0502020204030204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08D2977-155F-84A5-D08A-8BA79BB83F5D}"/>
              </a:ext>
            </a:extLst>
          </p:cNvPr>
          <p:cNvSpPr txBox="1"/>
          <p:nvPr/>
        </p:nvSpPr>
        <p:spPr>
          <a:xfrm>
            <a:off x="10737332" y="1844353"/>
            <a:ext cx="677377" cy="369332"/>
          </a:xfrm>
          <a:prstGeom prst="rect">
            <a:avLst/>
          </a:prstGeom>
          <a:solidFill>
            <a:srgbClr val="D6D6F5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743F199-36A7-39EF-2BBD-4E3F4E3C21F7}"/>
              </a:ext>
            </a:extLst>
          </p:cNvPr>
          <p:cNvSpPr txBox="1"/>
          <p:nvPr/>
        </p:nvSpPr>
        <p:spPr>
          <a:xfrm>
            <a:off x="10735880" y="1488857"/>
            <a:ext cx="677377" cy="369332"/>
          </a:xfrm>
          <a:prstGeom prst="rect">
            <a:avLst/>
          </a:prstGeom>
          <a:solidFill>
            <a:srgbClr val="D6D6F5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rPr>
              <a:t>21</a:t>
            </a:r>
          </a:p>
        </p:txBody>
      </p:sp>
    </p:spTree>
    <p:extLst>
      <p:ext uri="{BB962C8B-B14F-4D97-AF65-F5344CB8AC3E}">
        <p14:creationId xmlns:p14="http://schemas.microsoft.com/office/powerpoint/2010/main" val="752958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35" grpId="0" animBg="1"/>
      <p:bldP spid="39" grpId="0" animBg="1"/>
      <p:bldP spid="40" grpId="0" animBg="1"/>
      <p:bldP spid="37" grpId="0" animBg="1"/>
      <p:bldP spid="4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3F7E0-1730-F74F-9441-376DBFC3E5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930" y="203109"/>
            <a:ext cx="11589848" cy="451852"/>
          </a:xfrm>
        </p:spPr>
        <p:txBody>
          <a:bodyPr/>
          <a:lstStyle/>
          <a:p>
            <a:r>
              <a:rPr lang="en-US" dirty="0"/>
              <a:t>Formal Parameter structs: contents set with shallow copies!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7A8E51-5D08-FF4B-B74E-738BEB495C91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264222" y="654960"/>
            <a:ext cx="11879249" cy="5209127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200" dirty="0">
                <a:solidFill>
                  <a:srgbClr val="FF0000"/>
                </a:solidFill>
              </a:rPr>
              <a:t>WARNING: </a:t>
            </a:r>
            <a:r>
              <a:rPr lang="en-US" sz="2200" dirty="0"/>
              <a:t>When you </a:t>
            </a:r>
            <a:r>
              <a:rPr lang="en-US" sz="2200" dirty="0">
                <a:solidFill>
                  <a:srgbClr val="7030A0"/>
                </a:solidFill>
              </a:rPr>
              <a:t>pass a struct, </a:t>
            </a:r>
            <a:r>
              <a:rPr lang="en-US" sz="2200" b="1" dirty="0">
                <a:solidFill>
                  <a:srgbClr val="7030A0"/>
                </a:solidFill>
              </a:rPr>
              <a:t>you pass a copy </a:t>
            </a:r>
            <a:r>
              <a:rPr lang="en-US" sz="2200" dirty="0">
                <a:solidFill>
                  <a:srgbClr val="7030A0"/>
                </a:solidFill>
              </a:rPr>
              <a:t>of all the struct members</a:t>
            </a:r>
          </a:p>
          <a:p>
            <a:pPr lvl="1"/>
            <a:r>
              <a:rPr lang="en-US" sz="2200" dirty="0">
                <a:solidFill>
                  <a:srgbClr val="7030A0"/>
                </a:solidFill>
              </a:rPr>
              <a:t>This is a shallow copy (shallow copy – so if you have members that are pointers watch out)</a:t>
            </a:r>
            <a:endParaRPr lang="en-US" sz="2200" dirty="0">
              <a:solidFill>
                <a:srgbClr val="FF0000"/>
              </a:solidFill>
            </a:endParaRPr>
          </a:p>
          <a:p>
            <a:r>
              <a:rPr lang="en-US" sz="2200" dirty="0"/>
              <a:t>More often code will </a:t>
            </a:r>
            <a:r>
              <a:rPr lang="en-US" sz="2200" dirty="0">
                <a:solidFill>
                  <a:schemeClr val="accent1"/>
                </a:solidFill>
              </a:rPr>
              <a:t>pass the pointer to a struct </a:t>
            </a:r>
            <a:r>
              <a:rPr lang="en-US" sz="2200" dirty="0">
                <a:solidFill>
                  <a:schemeClr val="tx2"/>
                </a:solidFill>
              </a:rPr>
              <a:t>to</a:t>
            </a:r>
            <a:r>
              <a:rPr lang="en-US" sz="2200" dirty="0">
                <a:solidFill>
                  <a:schemeClr val="accent1"/>
                </a:solidFill>
              </a:rPr>
              <a:t> </a:t>
            </a:r>
            <a:r>
              <a:rPr lang="en-US" sz="2200" dirty="0">
                <a:solidFill>
                  <a:srgbClr val="C00000"/>
                </a:solidFill>
              </a:rPr>
              <a:t>avoid the copy costs </a:t>
            </a:r>
          </a:p>
          <a:p>
            <a:pPr lvl="1"/>
            <a:r>
              <a:rPr lang="en-US" sz="2200" dirty="0"/>
              <a:t>Be </a:t>
            </a:r>
            <a:r>
              <a:rPr lang="en-US" sz="2200" dirty="0">
                <a:solidFill>
                  <a:schemeClr val="accent1"/>
                </a:solidFill>
              </a:rPr>
              <a:t>careful and not modify what the pointer points </a:t>
            </a:r>
            <a:r>
              <a:rPr lang="en-US" sz="2200" dirty="0"/>
              <a:t>to (unless it is an output parameter)</a:t>
            </a:r>
          </a:p>
          <a:p>
            <a:r>
              <a:rPr lang="en-US" sz="2200" dirty="0">
                <a:solidFill>
                  <a:schemeClr val="accent1"/>
                </a:solidFill>
              </a:rPr>
              <a:t>Tradeoffs</a:t>
            </a:r>
            <a:r>
              <a:rPr lang="en-US" sz="2200" dirty="0"/>
              <a:t>:</a:t>
            </a:r>
          </a:p>
          <a:p>
            <a:pPr lvl="1"/>
            <a:r>
              <a:rPr lang="en-US" sz="2200" dirty="0"/>
              <a:t>Passing a pointer is cheaper and takes less space unless struct is small</a:t>
            </a:r>
          </a:p>
          <a:p>
            <a:pPr lvl="1"/>
            <a:r>
              <a:rPr lang="en-US" sz="2200" dirty="0">
                <a:solidFill>
                  <a:schemeClr val="accent1"/>
                </a:solidFill>
              </a:rPr>
              <a:t>Member access cost:  </a:t>
            </a:r>
            <a:r>
              <a:rPr lang="en-US" sz="2200" dirty="0"/>
              <a:t>indirect accesses through pointers to a struct member </a:t>
            </a:r>
            <a:r>
              <a:rPr lang="en-US" sz="2200" dirty="0">
                <a:solidFill>
                  <a:schemeClr val="accent1"/>
                </a:solidFill>
              </a:rPr>
              <a:t>may</a:t>
            </a:r>
            <a:r>
              <a:rPr lang="en-US" sz="2200" dirty="0"/>
              <a:t> be a bit more expensive and </a:t>
            </a:r>
            <a:r>
              <a:rPr lang="en-US" sz="2200" dirty="0">
                <a:solidFill>
                  <a:schemeClr val="accent1"/>
                </a:solidFill>
              </a:rPr>
              <a:t>might be harder for compiler to optimize </a:t>
            </a:r>
            <a:endParaRPr lang="en-US" sz="2200" dirty="0"/>
          </a:p>
          <a:p>
            <a:pPr lvl="1"/>
            <a:r>
              <a:rPr lang="en-US" sz="2200" dirty="0"/>
              <a:t>For small structs like a </a:t>
            </a:r>
            <a:r>
              <a:rPr lang="en-US" sz="2200" dirty="0">
                <a:solidFill>
                  <a:schemeClr val="accent1"/>
                </a:solidFill>
              </a:rPr>
              <a:t>struct date </a:t>
            </a:r>
            <a:r>
              <a:rPr lang="en-US" sz="2200" dirty="0">
                <a:solidFill>
                  <a:srgbClr val="2C895B"/>
                </a:solidFill>
              </a:rPr>
              <a:t>passing a copy is fine</a:t>
            </a:r>
          </a:p>
          <a:p>
            <a:pPr lvl="1"/>
            <a:r>
              <a:rPr lang="en-US" sz="2200" dirty="0">
                <a:solidFill>
                  <a:schemeClr val="accent1"/>
                </a:solidFill>
              </a:rPr>
              <a:t>For </a:t>
            </a:r>
            <a:r>
              <a:rPr lang="en-US" sz="2200" dirty="0"/>
              <a:t>large structs always use pointers (arrays of struct, pass a pointer)</a:t>
            </a:r>
          </a:p>
          <a:p>
            <a:r>
              <a:rPr lang="en-US" sz="2200" b="1" dirty="0">
                <a:solidFill>
                  <a:schemeClr val="accent1"/>
                </a:solidFill>
              </a:rPr>
              <a:t>For me, I always pass pointers to structs as parameters regardless of size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3FAB8C-C057-B44E-8294-93F6E931656D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290935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 animBg="1"/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BE4C5F-E0CF-4DCF-5522-5D56F6B56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14" y="167900"/>
            <a:ext cx="11522674" cy="470205"/>
          </a:xfrm>
        </p:spPr>
        <p:txBody>
          <a:bodyPr/>
          <a:lstStyle/>
          <a:p>
            <a:r>
              <a:rPr lang="en-US" sz="2800" dirty="0"/>
              <a:t>Struct Function Parameters – Be Careful it is not like arrays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2D60858-E4CF-F7C3-4C85-027C4A2CAFBE}"/>
              </a:ext>
            </a:extLst>
          </p:cNvPr>
          <p:cNvSpPr txBox="1">
            <a:spLocks/>
          </p:cNvSpPr>
          <p:nvPr/>
        </p:nvSpPr>
        <p:spPr bwMode="auto">
          <a:xfrm>
            <a:off x="1203649" y="810339"/>
            <a:ext cx="4899175" cy="271931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SzPct val="60000"/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649224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SzPct val="11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914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SzPct val="8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170432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Char char="–"/>
              <a:defRPr sz="1800">
                <a:solidFill>
                  <a:schemeClr val="tx1"/>
                </a:solidFill>
                <a:latin typeface="Calibri" pitchFamily="34" charset="0"/>
              </a:defRPr>
            </a:lvl4pPr>
            <a:lvl5pPr marL="1444752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Char char="»"/>
              <a:defRPr sz="18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Arial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Arial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Arial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2000" b="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 change1(struct vehicle car)</a:t>
            </a:r>
            <a:endParaRPr lang="en-US" sz="2000" b="0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altLang="en-US" sz="2000" b="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en-US" sz="2000" b="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en-US" sz="2000" b="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car.date</a:t>
            </a:r>
            <a:r>
              <a:rPr lang="en-US" altLang="en-US" sz="2000" b="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2022;   // oops!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en-US" sz="2000" b="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*(</a:t>
            </a:r>
            <a:r>
              <a:rPr lang="en-US" altLang="en-US" sz="2000" b="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car.state</a:t>
            </a:r>
            <a:r>
              <a:rPr lang="en-US" altLang="en-US" sz="2000" b="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= "P";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en-US" sz="2000" b="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altLang="en-US" sz="2000" b="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altLang="en-US" sz="2000" b="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…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en-US" sz="2000" b="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change1(name);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32D990-409A-603F-ADB4-B3E0B27671AA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277030E-7F70-4198-67B7-6615D8E43F74}"/>
              </a:ext>
            </a:extLst>
          </p:cNvPr>
          <p:cNvGrpSpPr/>
          <p:nvPr/>
        </p:nvGrpSpPr>
        <p:grpSpPr>
          <a:xfrm>
            <a:off x="6176865" y="810339"/>
            <a:ext cx="3882138" cy="1205695"/>
            <a:chOff x="373933" y="494271"/>
            <a:chExt cx="3882138" cy="1205695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ED066CEB-E0BC-9B76-4904-EDA9470DC29A}"/>
                </a:ext>
              </a:extLst>
            </p:cNvPr>
            <p:cNvGrpSpPr/>
            <p:nvPr/>
          </p:nvGrpSpPr>
          <p:grpSpPr>
            <a:xfrm>
              <a:off x="1119517" y="1230470"/>
              <a:ext cx="1645920" cy="369332"/>
              <a:chOff x="1828800" y="4572000"/>
              <a:chExt cx="1645920" cy="369332"/>
            </a:xfrm>
          </p:grpSpPr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ACAE4A0-CA04-CBD0-B550-9421DC03DE69}"/>
                  </a:ext>
                </a:extLst>
              </p:cNvPr>
              <p:cNvSpPr txBox="1"/>
              <p:nvPr/>
            </p:nvSpPr>
            <p:spPr>
              <a:xfrm>
                <a:off x="1828800" y="4572000"/>
                <a:ext cx="731520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state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B65AB42-3586-E597-3D41-CCC1A3533B27}"/>
                  </a:ext>
                </a:extLst>
              </p:cNvPr>
              <p:cNvSpPr txBox="1"/>
              <p:nvPr/>
            </p:nvSpPr>
            <p:spPr>
              <a:xfrm>
                <a:off x="2560320" y="4572000"/>
                <a:ext cx="914400" cy="369332"/>
              </a:xfrm>
              <a:prstGeom prst="rect">
                <a:avLst/>
              </a:prstGeom>
              <a:solidFill>
                <a:srgbClr val="D6D6F5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1AC2B00C-17A6-A29C-8DE7-82B87C0316C7}"/>
                </a:ext>
              </a:extLst>
            </p:cNvPr>
            <p:cNvGrpSpPr/>
            <p:nvPr/>
          </p:nvGrpSpPr>
          <p:grpSpPr>
            <a:xfrm>
              <a:off x="1123307" y="864134"/>
              <a:ext cx="1645920" cy="369332"/>
              <a:chOff x="1828800" y="4572000"/>
              <a:chExt cx="1645920" cy="369332"/>
            </a:xfrm>
          </p:grpSpPr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C947408-055F-5010-4725-31F9253E2115}"/>
                  </a:ext>
                </a:extLst>
              </p:cNvPr>
              <p:cNvSpPr txBox="1"/>
              <p:nvPr/>
            </p:nvSpPr>
            <p:spPr>
              <a:xfrm>
                <a:off x="1828800" y="4572000"/>
                <a:ext cx="733698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plate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692B0FF-4D85-9285-E56F-7F7E58C2547B}"/>
                  </a:ext>
                </a:extLst>
              </p:cNvPr>
              <p:cNvSpPr txBox="1"/>
              <p:nvPr/>
            </p:nvSpPr>
            <p:spPr>
              <a:xfrm>
                <a:off x="2560320" y="4572000"/>
                <a:ext cx="914400" cy="369332"/>
              </a:xfrm>
              <a:prstGeom prst="rect">
                <a:avLst/>
              </a:prstGeom>
              <a:solidFill>
                <a:srgbClr val="D6D6F5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</p:grp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82F73E36-620A-0550-27DE-11D7873506EA}"/>
                </a:ext>
              </a:extLst>
            </p:cNvPr>
            <p:cNvCxnSpPr/>
            <p:nvPr/>
          </p:nvCxnSpPr>
          <p:spPr bwMode="auto">
            <a:xfrm>
              <a:off x="2587468" y="1096573"/>
              <a:ext cx="731520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8841966-2151-09A1-F4DC-2CB72E2C3CA0}"/>
                </a:ext>
              </a:extLst>
            </p:cNvPr>
            <p:cNvSpPr txBox="1"/>
            <p:nvPr/>
          </p:nvSpPr>
          <p:spPr>
            <a:xfrm>
              <a:off x="3341672" y="920560"/>
              <a:ext cx="914399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"UCSD"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47875664-1B2A-20FD-45E2-D9BC7E7FCEEF}"/>
                </a:ext>
              </a:extLst>
            </p:cNvPr>
            <p:cNvCxnSpPr/>
            <p:nvPr/>
          </p:nvCxnSpPr>
          <p:spPr bwMode="auto">
            <a:xfrm>
              <a:off x="2587468" y="1506647"/>
              <a:ext cx="731520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CFC88A2-64A6-6D42-E906-0EE36E6ABF2C}"/>
                </a:ext>
              </a:extLst>
            </p:cNvPr>
            <p:cNvSpPr txBox="1"/>
            <p:nvPr/>
          </p:nvSpPr>
          <p:spPr>
            <a:xfrm>
              <a:off x="3341673" y="1330634"/>
              <a:ext cx="733698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"CA"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929785B-D63A-B768-B0E3-67FB4BBFFD5A}"/>
                </a:ext>
              </a:extLst>
            </p:cNvPr>
            <p:cNvSpPr txBox="1"/>
            <p:nvPr/>
          </p:nvSpPr>
          <p:spPr>
            <a:xfrm>
              <a:off x="373933" y="1041599"/>
              <a:ext cx="7617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name</a:t>
              </a: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15EF2CF9-490B-14B2-905B-75746D87347F}"/>
                </a:ext>
              </a:extLst>
            </p:cNvPr>
            <p:cNvGrpSpPr/>
            <p:nvPr/>
          </p:nvGrpSpPr>
          <p:grpSpPr>
            <a:xfrm>
              <a:off x="1135680" y="494271"/>
              <a:ext cx="1645920" cy="369332"/>
              <a:chOff x="1828800" y="4572000"/>
              <a:chExt cx="1645920" cy="369332"/>
            </a:xfrm>
          </p:grpSpPr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D87404A-FDAA-0D60-72DE-A71BF22D83E7}"/>
                  </a:ext>
                </a:extLst>
              </p:cNvPr>
              <p:cNvSpPr txBox="1"/>
              <p:nvPr/>
            </p:nvSpPr>
            <p:spPr>
              <a:xfrm>
                <a:off x="1828800" y="4572000"/>
                <a:ext cx="733698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date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2DE0137-E456-B8D1-DD12-64D91210B85B}"/>
                  </a:ext>
                </a:extLst>
              </p:cNvPr>
              <p:cNvSpPr txBox="1"/>
              <p:nvPr/>
            </p:nvSpPr>
            <p:spPr>
              <a:xfrm>
                <a:off x="2560320" y="4572000"/>
                <a:ext cx="914400" cy="369332"/>
              </a:xfrm>
              <a:prstGeom prst="rect">
                <a:avLst/>
              </a:prstGeom>
              <a:solidFill>
                <a:srgbClr val="D6D6F5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2021</a:t>
                </a:r>
              </a:p>
            </p:txBody>
          </p:sp>
        </p:grp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55BA4C48-71D7-42CA-2ABA-0371A4714476}"/>
              </a:ext>
            </a:extLst>
          </p:cNvPr>
          <p:cNvGrpSpPr/>
          <p:nvPr/>
        </p:nvGrpSpPr>
        <p:grpSpPr>
          <a:xfrm>
            <a:off x="6169659" y="2114162"/>
            <a:ext cx="2407667" cy="1105531"/>
            <a:chOff x="373933" y="494271"/>
            <a:chExt cx="2407667" cy="1105531"/>
          </a:xfrm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A154E854-CC6C-A175-2EB4-8F7EAEFA6D32}"/>
                </a:ext>
              </a:extLst>
            </p:cNvPr>
            <p:cNvGrpSpPr/>
            <p:nvPr/>
          </p:nvGrpSpPr>
          <p:grpSpPr>
            <a:xfrm>
              <a:off x="1119517" y="1230470"/>
              <a:ext cx="1645920" cy="369332"/>
              <a:chOff x="1828800" y="4572000"/>
              <a:chExt cx="1645920" cy="369332"/>
            </a:xfrm>
          </p:grpSpPr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F2CFA177-F57F-D8E9-F89A-3341F6F062A4}"/>
                  </a:ext>
                </a:extLst>
              </p:cNvPr>
              <p:cNvSpPr txBox="1"/>
              <p:nvPr/>
            </p:nvSpPr>
            <p:spPr>
              <a:xfrm>
                <a:off x="1828800" y="4572000"/>
                <a:ext cx="731520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state</a:t>
                </a:r>
              </a:p>
            </p:txBody>
          </p: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BCCA6AA5-5174-176D-0884-7234EA802CB9}"/>
                  </a:ext>
                </a:extLst>
              </p:cNvPr>
              <p:cNvSpPr txBox="1"/>
              <p:nvPr/>
            </p:nvSpPr>
            <p:spPr>
              <a:xfrm>
                <a:off x="2560320" y="4572000"/>
                <a:ext cx="914400" cy="369332"/>
              </a:xfrm>
              <a:prstGeom prst="rect">
                <a:avLst/>
              </a:prstGeom>
              <a:solidFill>
                <a:srgbClr val="D6D6F5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F6E15CD7-A03B-14F9-E9E7-EEA92E308AAF}"/>
                </a:ext>
              </a:extLst>
            </p:cNvPr>
            <p:cNvGrpSpPr/>
            <p:nvPr/>
          </p:nvGrpSpPr>
          <p:grpSpPr>
            <a:xfrm>
              <a:off x="1123307" y="864134"/>
              <a:ext cx="1645920" cy="369332"/>
              <a:chOff x="1828800" y="4572000"/>
              <a:chExt cx="1645920" cy="369332"/>
            </a:xfrm>
          </p:grpSpPr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2475C46B-1641-B316-E678-A3F1F7EBFD35}"/>
                  </a:ext>
                </a:extLst>
              </p:cNvPr>
              <p:cNvSpPr txBox="1"/>
              <p:nvPr/>
            </p:nvSpPr>
            <p:spPr>
              <a:xfrm>
                <a:off x="1828800" y="4572000"/>
                <a:ext cx="733698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plate</a:t>
                </a:r>
              </a:p>
            </p:txBody>
          </p: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66643240-4C88-AB7C-C759-2793FF470D77}"/>
                  </a:ext>
                </a:extLst>
              </p:cNvPr>
              <p:cNvSpPr txBox="1"/>
              <p:nvPr/>
            </p:nvSpPr>
            <p:spPr>
              <a:xfrm>
                <a:off x="2560320" y="4572000"/>
                <a:ext cx="914400" cy="369332"/>
              </a:xfrm>
              <a:prstGeom prst="rect">
                <a:avLst/>
              </a:prstGeom>
              <a:solidFill>
                <a:srgbClr val="D6D6F5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C37F0602-F96C-1E6C-FB2F-5DECB80CFF59}"/>
                </a:ext>
              </a:extLst>
            </p:cNvPr>
            <p:cNvSpPr txBox="1"/>
            <p:nvPr/>
          </p:nvSpPr>
          <p:spPr>
            <a:xfrm>
              <a:off x="373933" y="1041599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car</a:t>
              </a:r>
            </a:p>
          </p:txBody>
        </p: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93367C2D-76EF-D276-3D66-862A840D775E}"/>
                </a:ext>
              </a:extLst>
            </p:cNvPr>
            <p:cNvGrpSpPr/>
            <p:nvPr/>
          </p:nvGrpSpPr>
          <p:grpSpPr>
            <a:xfrm>
              <a:off x="1135680" y="494271"/>
              <a:ext cx="1645920" cy="369332"/>
              <a:chOff x="1828800" y="4572000"/>
              <a:chExt cx="1645920" cy="369332"/>
            </a:xfrm>
          </p:grpSpPr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32D3834D-FB36-0861-A764-97281861FF3C}"/>
                  </a:ext>
                </a:extLst>
              </p:cNvPr>
              <p:cNvSpPr txBox="1"/>
              <p:nvPr/>
            </p:nvSpPr>
            <p:spPr>
              <a:xfrm>
                <a:off x="1828800" y="4572000"/>
                <a:ext cx="733698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date</a:t>
                </a:r>
              </a:p>
            </p:txBody>
          </p: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2DDBF26C-24B9-1CC8-40E9-926D387B091E}"/>
                  </a:ext>
                </a:extLst>
              </p:cNvPr>
              <p:cNvSpPr txBox="1"/>
              <p:nvPr/>
            </p:nvSpPr>
            <p:spPr>
              <a:xfrm>
                <a:off x="2560320" y="4572000"/>
                <a:ext cx="914400" cy="369332"/>
              </a:xfrm>
              <a:prstGeom prst="rect">
                <a:avLst/>
              </a:prstGeom>
              <a:solidFill>
                <a:srgbClr val="D6D6F5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4</a:t>
                </a:r>
              </a:p>
            </p:txBody>
          </p:sp>
        </p:grpSp>
      </p:grpSp>
      <p:sp>
        <p:nvSpPr>
          <p:cNvPr id="62" name="U-Turn Arrow 61">
            <a:extLst>
              <a:ext uri="{FF2B5EF4-FFF2-40B4-BE49-F238E27FC236}">
                <a16:creationId xmlns:a16="http://schemas.microsoft.com/office/drawing/2014/main" id="{DF14ACD8-6A05-0BB4-1505-D668742B7F4D}"/>
              </a:ext>
            </a:extLst>
          </p:cNvPr>
          <p:cNvSpPr/>
          <p:nvPr/>
        </p:nvSpPr>
        <p:spPr>
          <a:xfrm rot="16200000" flipV="1">
            <a:off x="9008696" y="838438"/>
            <a:ext cx="1264593" cy="2363618"/>
          </a:xfrm>
          <a:prstGeom prst="uturnArrow">
            <a:avLst>
              <a:gd name="adj1" fmla="val 3917"/>
              <a:gd name="adj2" fmla="val 5426"/>
              <a:gd name="adj3" fmla="val 29939"/>
              <a:gd name="adj4" fmla="val 39265"/>
              <a:gd name="adj5" fmla="val 3250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3" name="U-Turn Arrow 62">
            <a:extLst>
              <a:ext uri="{FF2B5EF4-FFF2-40B4-BE49-F238E27FC236}">
                <a16:creationId xmlns:a16="http://schemas.microsoft.com/office/drawing/2014/main" id="{123D5527-8D4D-0025-E4DB-C7E089E54DBC}"/>
              </a:ext>
            </a:extLst>
          </p:cNvPr>
          <p:cNvSpPr/>
          <p:nvPr/>
        </p:nvSpPr>
        <p:spPr>
          <a:xfrm rot="16200000" flipV="1">
            <a:off x="8859261" y="1439380"/>
            <a:ext cx="1247282" cy="2045319"/>
          </a:xfrm>
          <a:prstGeom prst="uturnArrow">
            <a:avLst>
              <a:gd name="adj1" fmla="val 3917"/>
              <a:gd name="adj2" fmla="val 5426"/>
              <a:gd name="adj3" fmla="val 29939"/>
              <a:gd name="adj4" fmla="val 39265"/>
              <a:gd name="adj5" fmla="val 28752"/>
            </a:avLst>
          </a:prstGeom>
          <a:solidFill>
            <a:srgbClr val="2C895B"/>
          </a:solidFill>
          <a:ln>
            <a:solidFill>
              <a:srgbClr val="2C89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698D1931-9CF2-9C21-A5FC-8A3A6703F8E3}"/>
              </a:ext>
            </a:extLst>
          </p:cNvPr>
          <p:cNvSpPr txBox="1"/>
          <p:nvPr/>
        </p:nvSpPr>
        <p:spPr>
          <a:xfrm>
            <a:off x="9144605" y="1638049"/>
            <a:ext cx="733698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rPr>
              <a:t>"</a:t>
            </a:r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rPr>
              <a:t>P</a:t>
            </a:r>
            <a:r>
              <a: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rPr>
              <a:t>A"</a:t>
            </a:r>
          </a:p>
        </p:txBody>
      </p:sp>
      <p:sp>
        <p:nvSpPr>
          <p:cNvPr id="81" name="Content Placeholder 2">
            <a:extLst>
              <a:ext uri="{FF2B5EF4-FFF2-40B4-BE49-F238E27FC236}">
                <a16:creationId xmlns:a16="http://schemas.microsoft.com/office/drawing/2014/main" id="{12BD16FB-5FB3-8ED9-17AE-8AFDC67E044B}"/>
              </a:ext>
            </a:extLst>
          </p:cNvPr>
          <p:cNvSpPr txBox="1">
            <a:spLocks/>
          </p:cNvSpPr>
          <p:nvPr/>
        </p:nvSpPr>
        <p:spPr bwMode="auto">
          <a:xfrm>
            <a:off x="1203649" y="3842855"/>
            <a:ext cx="4818310" cy="271931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SzPct val="60000"/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649224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SzPct val="11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914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SzPct val="8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170432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Char char="–"/>
              <a:defRPr sz="1800">
                <a:solidFill>
                  <a:schemeClr val="tx1"/>
                </a:solidFill>
                <a:latin typeface="Calibri" pitchFamily="34" charset="0"/>
              </a:defRPr>
            </a:lvl4pPr>
            <a:lvl5pPr marL="1444752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Char char="»"/>
              <a:defRPr sz="18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Arial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Arial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Arial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2000" b="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 change2(struct vehicle *car)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en-US" sz="2000" b="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en-US" sz="2000" b="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car-&gt;date = 2022;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en-US" sz="2000" b="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*(car-&gt;state) = "P";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en-US" sz="2000" b="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en-US" sz="2000" b="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…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en-US" sz="2000" b="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change2(name);</a:t>
            </a:r>
          </a:p>
        </p:txBody>
      </p: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83CB401C-9748-A5F6-AF05-356BAC751665}"/>
              </a:ext>
            </a:extLst>
          </p:cNvPr>
          <p:cNvGrpSpPr/>
          <p:nvPr/>
        </p:nvGrpSpPr>
        <p:grpSpPr>
          <a:xfrm>
            <a:off x="6096000" y="4019096"/>
            <a:ext cx="3882138" cy="2326790"/>
            <a:chOff x="4837076" y="3742206"/>
            <a:chExt cx="3882138" cy="2326790"/>
          </a:xfrm>
        </p:grpSpPr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7D72419F-49AB-438F-CB1A-58669B980A64}"/>
                </a:ext>
              </a:extLst>
            </p:cNvPr>
            <p:cNvGrpSpPr/>
            <p:nvPr/>
          </p:nvGrpSpPr>
          <p:grpSpPr>
            <a:xfrm>
              <a:off x="4837076" y="3742206"/>
              <a:ext cx="3882138" cy="1205695"/>
              <a:chOff x="373933" y="494271"/>
              <a:chExt cx="3882138" cy="1205695"/>
            </a:xfrm>
          </p:grpSpPr>
          <p:grpSp>
            <p:nvGrpSpPr>
              <p:cNvPr id="83" name="Group 82">
                <a:extLst>
                  <a:ext uri="{FF2B5EF4-FFF2-40B4-BE49-F238E27FC236}">
                    <a16:creationId xmlns:a16="http://schemas.microsoft.com/office/drawing/2014/main" id="{FA1ADBC1-59EE-271C-70A2-A91085E9033A}"/>
                  </a:ext>
                </a:extLst>
              </p:cNvPr>
              <p:cNvGrpSpPr/>
              <p:nvPr/>
            </p:nvGrpSpPr>
            <p:grpSpPr>
              <a:xfrm>
                <a:off x="1119517" y="1230470"/>
                <a:ext cx="1645920" cy="369332"/>
                <a:chOff x="1828800" y="4572000"/>
                <a:chExt cx="1645920" cy="369332"/>
              </a:xfrm>
            </p:grpSpPr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BC63448E-DB4B-36AA-A812-43905D87A010}"/>
                    </a:ext>
                  </a:extLst>
                </p:cNvPr>
                <p:cNvSpPr txBox="1"/>
                <p:nvPr/>
              </p:nvSpPr>
              <p:spPr>
                <a:xfrm>
                  <a:off x="1828800" y="4572000"/>
                  <a:ext cx="731520" cy="369332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>
                      <a:latin typeface="Calibri" panose="020F0502020204030204" pitchFamily="34" charset="0"/>
                      <a:ea typeface="CMU Bright" panose="02000603000000000000" pitchFamily="2" charset="0"/>
                      <a:cs typeface="Calibri" panose="020F0502020204030204" pitchFamily="34" charset="0"/>
                    </a:rPr>
                    <a:t>state</a:t>
                  </a:r>
                </a:p>
              </p:txBody>
            </p:sp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073CB3C7-4362-81AB-461B-C2CCA3F0E21B}"/>
                    </a:ext>
                  </a:extLst>
                </p:cNvPr>
                <p:cNvSpPr txBox="1"/>
                <p:nvPr/>
              </p:nvSpPr>
              <p:spPr>
                <a:xfrm>
                  <a:off x="2560320" y="4572000"/>
                  <a:ext cx="914400" cy="369332"/>
                </a:xfrm>
                <a:prstGeom prst="rect">
                  <a:avLst/>
                </a:prstGeom>
                <a:solidFill>
                  <a:srgbClr val="D6D6F5"/>
                </a:solidFill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endPara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84" name="Group 83">
                <a:extLst>
                  <a:ext uri="{FF2B5EF4-FFF2-40B4-BE49-F238E27FC236}">
                    <a16:creationId xmlns:a16="http://schemas.microsoft.com/office/drawing/2014/main" id="{3BC85147-DA2A-3819-652E-FDBD23E7A96F}"/>
                  </a:ext>
                </a:extLst>
              </p:cNvPr>
              <p:cNvGrpSpPr/>
              <p:nvPr/>
            </p:nvGrpSpPr>
            <p:grpSpPr>
              <a:xfrm>
                <a:off x="1123307" y="864134"/>
                <a:ext cx="1645920" cy="369332"/>
                <a:chOff x="1828800" y="4572000"/>
                <a:chExt cx="1645920" cy="369332"/>
              </a:xfrm>
            </p:grpSpPr>
            <p:sp>
              <p:nvSpPr>
                <p:cNvPr id="93" name="TextBox 92">
                  <a:extLst>
                    <a:ext uri="{FF2B5EF4-FFF2-40B4-BE49-F238E27FC236}">
                      <a16:creationId xmlns:a16="http://schemas.microsoft.com/office/drawing/2014/main" id="{FD33D407-8866-4431-A442-415B0B343292}"/>
                    </a:ext>
                  </a:extLst>
                </p:cNvPr>
                <p:cNvSpPr txBox="1"/>
                <p:nvPr/>
              </p:nvSpPr>
              <p:spPr>
                <a:xfrm>
                  <a:off x="1828800" y="4572000"/>
                  <a:ext cx="733698" cy="369332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>
                      <a:latin typeface="Calibri" panose="020F0502020204030204" pitchFamily="34" charset="0"/>
                      <a:ea typeface="CMU Bright" panose="02000603000000000000" pitchFamily="2" charset="0"/>
                      <a:cs typeface="Calibri" panose="020F0502020204030204" pitchFamily="34" charset="0"/>
                    </a:rPr>
                    <a:t>plate</a:t>
                  </a:r>
                </a:p>
              </p:txBody>
            </p:sp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19F7C07F-9933-B258-2692-6DBA0DD7499F}"/>
                    </a:ext>
                  </a:extLst>
                </p:cNvPr>
                <p:cNvSpPr txBox="1"/>
                <p:nvPr/>
              </p:nvSpPr>
              <p:spPr>
                <a:xfrm>
                  <a:off x="2560320" y="4572000"/>
                  <a:ext cx="914400" cy="369332"/>
                </a:xfrm>
                <a:prstGeom prst="rect">
                  <a:avLst/>
                </a:prstGeom>
                <a:solidFill>
                  <a:srgbClr val="D6D6F5"/>
                </a:solidFill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endPara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85" name="Straight Arrow Connector 84">
                <a:extLst>
                  <a:ext uri="{FF2B5EF4-FFF2-40B4-BE49-F238E27FC236}">
                    <a16:creationId xmlns:a16="http://schemas.microsoft.com/office/drawing/2014/main" id="{E8B4BD17-ED8C-E3ED-FE2A-F1021AD0592B}"/>
                  </a:ext>
                </a:extLst>
              </p:cNvPr>
              <p:cNvCxnSpPr/>
              <p:nvPr/>
            </p:nvCxnSpPr>
            <p:spPr bwMode="auto">
              <a:xfrm>
                <a:off x="2587468" y="1096573"/>
                <a:ext cx="731520" cy="0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FFC000"/>
                </a:solidFill>
                <a:prstDash val="solid"/>
                <a:round/>
                <a:headEnd type="oval" w="med" len="med"/>
                <a:tailEnd type="stealth"/>
              </a:ln>
              <a:effectLst>
                <a:glow rad="25400">
                  <a:schemeClr val="tx1"/>
                </a:glow>
              </a:effectLst>
            </p:spPr>
          </p:cxn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357EA95B-E1E1-1D6C-4663-8A4C268A0865}"/>
                  </a:ext>
                </a:extLst>
              </p:cNvPr>
              <p:cNvSpPr txBox="1"/>
              <p:nvPr/>
            </p:nvSpPr>
            <p:spPr>
              <a:xfrm>
                <a:off x="3341672" y="920560"/>
                <a:ext cx="914399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"UCSD"</a:t>
                </a:r>
              </a:p>
            </p:txBody>
          </p:sp>
          <p:cxnSp>
            <p:nvCxnSpPr>
              <p:cNvPr id="87" name="Straight Arrow Connector 86">
                <a:extLst>
                  <a:ext uri="{FF2B5EF4-FFF2-40B4-BE49-F238E27FC236}">
                    <a16:creationId xmlns:a16="http://schemas.microsoft.com/office/drawing/2014/main" id="{86A148CC-D2C5-8A6C-E35E-D54171B7465B}"/>
                  </a:ext>
                </a:extLst>
              </p:cNvPr>
              <p:cNvCxnSpPr/>
              <p:nvPr/>
            </p:nvCxnSpPr>
            <p:spPr bwMode="auto">
              <a:xfrm>
                <a:off x="2587468" y="1506647"/>
                <a:ext cx="731520" cy="0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FFC000"/>
                </a:solidFill>
                <a:prstDash val="solid"/>
                <a:round/>
                <a:headEnd type="oval" w="med" len="med"/>
                <a:tailEnd type="stealth"/>
              </a:ln>
              <a:effectLst>
                <a:glow rad="25400">
                  <a:schemeClr val="tx1"/>
                </a:glow>
              </a:effectLst>
            </p:spPr>
          </p:cxn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F9ED05DD-9F77-5866-6D47-F8671CA71FB6}"/>
                  </a:ext>
                </a:extLst>
              </p:cNvPr>
              <p:cNvSpPr txBox="1"/>
              <p:nvPr/>
            </p:nvSpPr>
            <p:spPr>
              <a:xfrm>
                <a:off x="3341673" y="1330634"/>
                <a:ext cx="733698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"CA"</a:t>
                </a:r>
              </a:p>
            </p:txBody>
          </p: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7984FAED-8EA8-92C5-BEA8-81DFE7EB4271}"/>
                  </a:ext>
                </a:extLst>
              </p:cNvPr>
              <p:cNvSpPr txBox="1"/>
              <p:nvPr/>
            </p:nvSpPr>
            <p:spPr>
              <a:xfrm>
                <a:off x="373933" y="1041599"/>
                <a:ext cx="7617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name</a:t>
                </a:r>
              </a:p>
            </p:txBody>
          </p:sp>
          <p:grpSp>
            <p:nvGrpSpPr>
              <p:cNvPr id="90" name="Group 89">
                <a:extLst>
                  <a:ext uri="{FF2B5EF4-FFF2-40B4-BE49-F238E27FC236}">
                    <a16:creationId xmlns:a16="http://schemas.microsoft.com/office/drawing/2014/main" id="{BBAC7449-A7B8-E2AF-9485-82F2D8D21D26}"/>
                  </a:ext>
                </a:extLst>
              </p:cNvPr>
              <p:cNvGrpSpPr/>
              <p:nvPr/>
            </p:nvGrpSpPr>
            <p:grpSpPr>
              <a:xfrm>
                <a:off x="1135680" y="494271"/>
                <a:ext cx="1645920" cy="369332"/>
                <a:chOff x="1828800" y="4572000"/>
                <a:chExt cx="1645920" cy="369332"/>
              </a:xfrm>
            </p:grpSpPr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E7730B5B-C655-F9A1-F56C-40F848166557}"/>
                    </a:ext>
                  </a:extLst>
                </p:cNvPr>
                <p:cNvSpPr txBox="1"/>
                <p:nvPr/>
              </p:nvSpPr>
              <p:spPr>
                <a:xfrm>
                  <a:off x="1828800" y="4572000"/>
                  <a:ext cx="733698" cy="369332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>
                      <a:latin typeface="Calibri" panose="020F0502020204030204" pitchFamily="34" charset="0"/>
                      <a:ea typeface="CMU Bright" panose="02000603000000000000" pitchFamily="2" charset="0"/>
                      <a:cs typeface="Calibri" panose="020F0502020204030204" pitchFamily="34" charset="0"/>
                    </a:rPr>
                    <a:t>date</a:t>
                  </a:r>
                </a:p>
              </p:txBody>
            </p:sp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3F7E1488-781E-4B7E-8697-89A42FB3BBCE}"/>
                    </a:ext>
                  </a:extLst>
                </p:cNvPr>
                <p:cNvSpPr txBox="1"/>
                <p:nvPr/>
              </p:nvSpPr>
              <p:spPr>
                <a:xfrm>
                  <a:off x="2560320" y="4572000"/>
                  <a:ext cx="914400" cy="369332"/>
                </a:xfrm>
                <a:prstGeom prst="rect">
                  <a:avLst/>
                </a:prstGeom>
                <a:solidFill>
                  <a:srgbClr val="D6D6F5"/>
                </a:solidFill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>
                      <a:latin typeface="Calibri" panose="020F0502020204030204" pitchFamily="34" charset="0"/>
                      <a:ea typeface="CMU Bright" panose="02000603000000000000" pitchFamily="2" charset="0"/>
                      <a:cs typeface="Calibri" panose="020F0502020204030204" pitchFamily="34" charset="0"/>
                    </a:rPr>
                    <a:t>4</a:t>
                  </a:r>
                </a:p>
              </p:txBody>
            </p:sp>
          </p:grpSp>
        </p:grpSp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770263C2-F8E2-DDF6-0DF7-877A4D42BFB8}"/>
                </a:ext>
              </a:extLst>
            </p:cNvPr>
            <p:cNvGrpSpPr/>
            <p:nvPr/>
          </p:nvGrpSpPr>
          <p:grpSpPr>
            <a:xfrm>
              <a:off x="5491220" y="5699664"/>
              <a:ext cx="1645920" cy="369332"/>
              <a:chOff x="1828800" y="4572000"/>
              <a:chExt cx="1645920" cy="369332"/>
            </a:xfrm>
          </p:grpSpPr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844AB2C3-091C-5F3D-3C91-D0587DEB488A}"/>
                  </a:ext>
                </a:extLst>
              </p:cNvPr>
              <p:cNvSpPr txBox="1"/>
              <p:nvPr/>
            </p:nvSpPr>
            <p:spPr>
              <a:xfrm>
                <a:off x="1828800" y="4572000"/>
                <a:ext cx="731520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car</a:t>
                </a:r>
              </a:p>
            </p:txBody>
          </p:sp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B6C03BA9-5629-2BD7-4A2A-3A135D9C77E7}"/>
                  </a:ext>
                </a:extLst>
              </p:cNvPr>
              <p:cNvSpPr txBox="1"/>
              <p:nvPr/>
            </p:nvSpPr>
            <p:spPr>
              <a:xfrm>
                <a:off x="2560320" y="4572000"/>
                <a:ext cx="914400" cy="369332"/>
              </a:xfrm>
              <a:prstGeom prst="rect">
                <a:avLst/>
              </a:prstGeom>
              <a:solidFill>
                <a:srgbClr val="D6D6F5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</p:grpSp>
        <p:cxnSp>
          <p:nvCxnSpPr>
            <p:cNvPr id="111" name="Straight Arrow Connector 110">
              <a:extLst>
                <a:ext uri="{FF2B5EF4-FFF2-40B4-BE49-F238E27FC236}">
                  <a16:creationId xmlns:a16="http://schemas.microsoft.com/office/drawing/2014/main" id="{91D9C703-5C7C-A830-705F-3B20F0DA6086}"/>
                </a:ext>
              </a:extLst>
            </p:cNvPr>
            <p:cNvCxnSpPr>
              <a:cxnSpLocks/>
              <a:endCxn id="95" idx="2"/>
            </p:cNvCxnSpPr>
            <p:nvPr/>
          </p:nvCxnSpPr>
          <p:spPr bwMode="auto">
            <a:xfrm flipH="1" flipV="1">
              <a:off x="5948420" y="4847737"/>
              <a:ext cx="736431" cy="1045004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</p:grpSp>
      <p:sp>
        <p:nvSpPr>
          <p:cNvPr id="112" name="TextBox 111">
            <a:extLst>
              <a:ext uri="{FF2B5EF4-FFF2-40B4-BE49-F238E27FC236}">
                <a16:creationId xmlns:a16="http://schemas.microsoft.com/office/drawing/2014/main" id="{1B3CC4C2-6EFD-99FB-1B1C-7F418AC6E14F}"/>
              </a:ext>
            </a:extLst>
          </p:cNvPr>
          <p:cNvSpPr txBox="1"/>
          <p:nvPr/>
        </p:nvSpPr>
        <p:spPr>
          <a:xfrm>
            <a:off x="7578523" y="4039466"/>
            <a:ext cx="914400" cy="369332"/>
          </a:xfrm>
          <a:prstGeom prst="rect">
            <a:avLst/>
          </a:prstGeom>
          <a:solidFill>
            <a:srgbClr val="D6D6F5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rPr>
              <a:t>2022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E361456F-3B1A-8AE4-9BAE-E3039CF8C9E5}"/>
              </a:ext>
            </a:extLst>
          </p:cNvPr>
          <p:cNvSpPr txBox="1"/>
          <p:nvPr/>
        </p:nvSpPr>
        <p:spPr>
          <a:xfrm>
            <a:off x="9063740" y="4857382"/>
            <a:ext cx="733698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rPr>
              <a:t>"</a:t>
            </a:r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rPr>
              <a:t>P</a:t>
            </a:r>
            <a:r>
              <a: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rPr>
              <a:t>A"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F14A0BA-6C2A-48A4-6DD7-09BD1B5FF89D}"/>
              </a:ext>
            </a:extLst>
          </p:cNvPr>
          <p:cNvSpPr txBox="1"/>
          <p:nvPr/>
        </p:nvSpPr>
        <p:spPr>
          <a:xfrm>
            <a:off x="7653790" y="2113195"/>
            <a:ext cx="914400" cy="369332"/>
          </a:xfrm>
          <a:prstGeom prst="rect">
            <a:avLst/>
          </a:prstGeom>
          <a:solidFill>
            <a:srgbClr val="D6D6F5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rPr>
              <a:t>2022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514DCB4-29EF-7246-F00E-1CEAED8CBA84}"/>
              </a:ext>
            </a:extLst>
          </p:cNvPr>
          <p:cNvGrpSpPr/>
          <p:nvPr/>
        </p:nvGrpSpPr>
        <p:grpSpPr>
          <a:xfrm>
            <a:off x="3250139" y="1600260"/>
            <a:ext cx="2962120" cy="1697885"/>
            <a:chOff x="1883246" y="2524118"/>
            <a:chExt cx="2962120" cy="1697885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B45FA52-01F2-76D9-7FDC-9B448FE24265}"/>
                </a:ext>
              </a:extLst>
            </p:cNvPr>
            <p:cNvSpPr txBox="1"/>
            <p:nvPr/>
          </p:nvSpPr>
          <p:spPr>
            <a:xfrm>
              <a:off x="1883246" y="3852671"/>
              <a:ext cx="296212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  <a:latin typeface="Calibri" pitchFamily="34" charset="0"/>
                </a:rPr>
                <a:t>Changes the parameter copy</a:t>
              </a:r>
              <a:endParaRPr lang="en-US" sz="1800" b="0" dirty="0">
                <a:solidFill>
                  <a:srgbClr val="FF0000"/>
                </a:solidFill>
                <a:latin typeface="Calibri" pitchFamily="34" charset="0"/>
              </a:endParaRP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36B91BB3-FBC7-7D8C-34A6-2A93B5BFBCA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364306" y="2524118"/>
              <a:ext cx="613956" cy="1328553"/>
            </a:xfrm>
            <a:prstGeom prst="straightConnector1">
              <a:avLst/>
            </a:prstGeom>
            <a:ln w="349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BCE0A18-11DB-49CE-9EC8-064F41715D8A}"/>
              </a:ext>
            </a:extLst>
          </p:cNvPr>
          <p:cNvGrpSpPr/>
          <p:nvPr/>
        </p:nvGrpSpPr>
        <p:grpSpPr>
          <a:xfrm>
            <a:off x="8561163" y="5304654"/>
            <a:ext cx="2962120" cy="805359"/>
            <a:chOff x="1883246" y="3416644"/>
            <a:chExt cx="2962120" cy="805359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37236F6-8407-3414-C4B9-227ADE4D2966}"/>
                </a:ext>
              </a:extLst>
            </p:cNvPr>
            <p:cNvSpPr txBox="1"/>
            <p:nvPr/>
          </p:nvSpPr>
          <p:spPr>
            <a:xfrm>
              <a:off x="1883246" y="3852671"/>
              <a:ext cx="296212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800" b="0" dirty="0">
                  <a:solidFill>
                    <a:srgbClr val="FF0000"/>
                  </a:solidFill>
                  <a:latin typeface="Calibri" pitchFamily="34" charset="0"/>
                </a:rPr>
                <a:t>Changes the caller's version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B957A336-3E9E-3420-3B04-6E83DB35CB7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10540" y="3416644"/>
              <a:ext cx="1267722" cy="436027"/>
            </a:xfrm>
            <a:prstGeom prst="straightConnector1">
              <a:avLst/>
            </a:prstGeom>
            <a:ln w="349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18052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0" grpId="0" animBg="1"/>
      <p:bldP spid="81" grpId="0" animBg="1"/>
      <p:bldP spid="112" grpId="0" animBg="1"/>
      <p:bldP spid="110" grpId="0" animBg="1"/>
      <p:bldP spid="5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6FE0A-9D4B-E7AC-BD56-AECD759550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505643"/>
          </a:xfrm>
        </p:spPr>
        <p:txBody>
          <a:bodyPr/>
          <a:lstStyle/>
          <a:p>
            <a:r>
              <a:rPr lang="en-US" dirty="0"/>
              <a:t>Struct as an Output Parameter: Deep Copy Example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0BC9933-1431-76BA-4963-06C8B6AECE65}"/>
              </a:ext>
            </a:extLst>
          </p:cNvPr>
          <p:cNvSpPr txBox="1">
            <a:spLocks/>
          </p:cNvSpPr>
          <p:nvPr/>
        </p:nvSpPr>
        <p:spPr bwMode="auto">
          <a:xfrm>
            <a:off x="824280" y="674190"/>
            <a:ext cx="2476371" cy="134625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SzPct val="60000"/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649224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SzPct val="11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914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SzPct val="8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170432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Char char="–"/>
              <a:defRPr sz="1800">
                <a:solidFill>
                  <a:schemeClr val="tx1"/>
                </a:solidFill>
                <a:latin typeface="Calibri" pitchFamily="34" charset="0"/>
              </a:defRPr>
            </a:lvl4pPr>
            <a:lvl5pPr marL="1444752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Char char="»"/>
              <a:defRPr sz="18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Arial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Arial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Arial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altLang="en-US" sz="2000" b="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date </a:t>
            </a:r>
            <a:r>
              <a:rPr lang="en-US" altLang="en-US" sz="2000" b="0" dirty="0">
                <a:latin typeface="Consolas" panose="020B0609020204030204" pitchFamily="49" charset="0"/>
                <a:cs typeface="Consolas" panose="020B0609020204030204" pitchFamily="49" charset="0"/>
              </a:rPr>
              <a:t>{	</a:t>
            </a:r>
            <a:endParaRPr lang="en-US" altLang="en-US" sz="2000" b="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altLang="en-US" sz="2000" b="0" dirty="0">
                <a:latin typeface="Consolas" panose="020B0609020204030204" pitchFamily="49" charset="0"/>
                <a:cs typeface="Consolas" panose="020B0609020204030204" pitchFamily="49" charset="0"/>
              </a:rPr>
              <a:t>    int month;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en-US" sz="2000" b="0" dirty="0">
                <a:latin typeface="Consolas" panose="020B0609020204030204" pitchFamily="49" charset="0"/>
                <a:cs typeface="Consolas" panose="020B0609020204030204" pitchFamily="49" charset="0"/>
              </a:rPr>
              <a:t>    int day;</a:t>
            </a:r>
            <a:endParaRPr lang="en-US" altLang="en-US" sz="2000" b="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altLang="en-US" sz="2000" b="0" dirty="0"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3850B96-F77C-56CD-B09A-FC27DEB4F443}"/>
              </a:ext>
            </a:extLst>
          </p:cNvPr>
          <p:cNvSpPr txBox="1">
            <a:spLocks/>
          </p:cNvSpPr>
          <p:nvPr/>
        </p:nvSpPr>
        <p:spPr bwMode="auto">
          <a:xfrm>
            <a:off x="3686375" y="645986"/>
            <a:ext cx="3258466" cy="135560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SzPct val="60000"/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649224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SzPct val="11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914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SzPct val="8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170432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Char char="–"/>
              <a:defRPr sz="1800">
                <a:solidFill>
                  <a:schemeClr val="tx1"/>
                </a:solidFill>
                <a:latin typeface="Calibri" pitchFamily="34" charset="0"/>
              </a:defRPr>
            </a:lvl4pPr>
            <a:lvl5pPr marL="1444752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Char char="»"/>
              <a:defRPr sz="18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Arial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Arial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Arial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altLang="en-US" sz="2000" b="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person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en-US" sz="2000" b="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en-US" sz="2000" b="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 *name;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en-US" sz="2000" b="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en-US" sz="2000" b="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date </a:t>
            </a:r>
            <a:r>
              <a:rPr lang="en-US" altLang="en-US" sz="2000" b="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bday</a:t>
            </a:r>
            <a:r>
              <a:rPr lang="en-US" altLang="en-US" sz="2000" b="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en-US" sz="2000" b="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5714E20-8A42-88F0-A430-7E55D94A4C29}"/>
              </a:ext>
            </a:extLst>
          </p:cNvPr>
          <p:cNvSpPr txBox="1">
            <a:spLocks/>
          </p:cNvSpPr>
          <p:nvPr/>
        </p:nvSpPr>
        <p:spPr bwMode="auto">
          <a:xfrm>
            <a:off x="749547" y="2311559"/>
            <a:ext cx="10692905" cy="414361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SzPct val="60000"/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649224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SzPct val="11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914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SzPct val="8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170432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Char char="–"/>
              <a:defRPr sz="1800">
                <a:solidFill>
                  <a:schemeClr val="tx1"/>
                </a:solidFill>
                <a:latin typeface="Calibri" pitchFamily="34" charset="0"/>
              </a:defRPr>
            </a:lvl4pPr>
            <a:lvl5pPr marL="1444752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Char char="»"/>
              <a:defRPr sz="18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Arial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Arial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Arial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altLang="en-US" sz="2000" b="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fill(struct person </a:t>
            </a:r>
            <a:r>
              <a:rPr lang="en-US" altLang="en-US" sz="2000" b="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altLang="en-US" sz="2000" b="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altLang="en-US" sz="2000" b="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char *name, int month, int day)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en-US" sz="2000" b="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en-US" sz="2000" b="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en-US" sz="2000" b="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altLang="en-US" sz="2000" b="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-&gt;</a:t>
            </a:r>
            <a:r>
              <a:rPr lang="en-US" altLang="en-US" sz="2000" b="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bday.month</a:t>
            </a:r>
            <a:r>
              <a:rPr lang="en-US" altLang="en-US" sz="2000" b="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month;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en-US" sz="2000" b="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en-US" sz="2000" b="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altLang="en-US" sz="2000" b="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-&gt;</a:t>
            </a:r>
            <a:r>
              <a:rPr lang="en-US" altLang="en-US" sz="2000" b="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bday.day</a:t>
            </a:r>
            <a:r>
              <a:rPr lang="en-US" altLang="en-US" sz="2000" b="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day;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en-US" sz="2000" b="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if ((</a:t>
            </a:r>
            <a:r>
              <a:rPr lang="en-US" altLang="en-US" sz="2000" b="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altLang="en-US" sz="2000" b="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-&gt;name = </a:t>
            </a:r>
            <a:r>
              <a:rPr lang="en-US" altLang="en-US" sz="2000" b="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strdup</a:t>
            </a:r>
            <a:r>
              <a:rPr lang="en-US" altLang="en-US" sz="2000" b="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(name)) </a:t>
            </a:r>
            <a:r>
              <a:rPr lang="en-US" altLang="en-US" sz="2000" b="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== NULL)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en-US" sz="2000" b="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return -1;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en-US" sz="2000" b="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return 0;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en-US" sz="2000" b="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en-US" sz="2000" b="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…-----------------calling function ----------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en-US" sz="2000" b="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struct person </a:t>
            </a:r>
            <a:r>
              <a:rPr lang="en-US" altLang="en-US" sz="2000" b="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first;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en-US" sz="2000" b="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if (fill(</a:t>
            </a:r>
            <a:r>
              <a:rPr lang="en-US" altLang="en-US" sz="2000" b="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&amp;first</a:t>
            </a:r>
            <a:r>
              <a:rPr lang="en-US" altLang="en-US" sz="2000" b="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"Joe", 1, 24) == 0)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en-US" sz="2000" b="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2000" b="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000" b="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("%s %d %d\n", </a:t>
            </a:r>
            <a:r>
              <a:rPr lang="en-US" sz="2000" b="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first.name</a:t>
            </a:r>
            <a:r>
              <a:rPr lang="en-US" sz="2000" b="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000" b="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first.bday.month</a:t>
            </a:r>
            <a:r>
              <a:rPr lang="en-US" sz="2000" b="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000" b="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first.bday.day</a:t>
            </a:r>
            <a:r>
              <a:rPr lang="en-US" sz="2000" b="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en-US" altLang="en-US" sz="2000" b="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altLang="en-US" sz="2000" b="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…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E86D58B-EA3D-A6C2-F87C-4505B15EDF72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E37E17B-D9DA-28B5-526C-0E81EE25D818}"/>
              </a:ext>
            </a:extLst>
          </p:cNvPr>
          <p:cNvGrpSpPr/>
          <p:nvPr/>
        </p:nvGrpSpPr>
        <p:grpSpPr>
          <a:xfrm>
            <a:off x="8188522" y="1507291"/>
            <a:ext cx="2339504" cy="370230"/>
            <a:chOff x="1817458" y="4572000"/>
            <a:chExt cx="2339504" cy="370230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9ED834B-46A1-D83E-A619-5C1F555F99DF}"/>
                </a:ext>
              </a:extLst>
            </p:cNvPr>
            <p:cNvSpPr txBox="1"/>
            <p:nvPr/>
          </p:nvSpPr>
          <p:spPr>
            <a:xfrm>
              <a:off x="1817458" y="4572898"/>
              <a:ext cx="73152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name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96F298A-F3CD-410F-7FF1-88371A29B774}"/>
                </a:ext>
              </a:extLst>
            </p:cNvPr>
            <p:cNvSpPr txBox="1"/>
            <p:nvPr/>
          </p:nvSpPr>
          <p:spPr>
            <a:xfrm>
              <a:off x="2560319" y="4572000"/>
              <a:ext cx="1596643" cy="369332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0AC64105-4687-A5EA-175B-84E3075DF570}"/>
              </a:ext>
            </a:extLst>
          </p:cNvPr>
          <p:cNvSpPr txBox="1"/>
          <p:nvPr/>
        </p:nvSpPr>
        <p:spPr>
          <a:xfrm>
            <a:off x="7061907" y="1239383"/>
            <a:ext cx="731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rPr>
              <a:t>ptr</a:t>
            </a:r>
            <a:endParaRPr lang="en-US" dirty="0">
              <a:latin typeface="Calibri" panose="020F0502020204030204" pitchFamily="34" charset="0"/>
              <a:ea typeface="CMU Bright" panose="02000603000000000000" pitchFamily="2" charset="0"/>
              <a:cs typeface="Calibri" panose="020F050202020403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A7C1875-F747-FA58-1C94-440C6BE3271E}"/>
              </a:ext>
            </a:extLst>
          </p:cNvPr>
          <p:cNvSpPr txBox="1"/>
          <p:nvPr/>
        </p:nvSpPr>
        <p:spPr>
          <a:xfrm>
            <a:off x="7277487" y="1557946"/>
            <a:ext cx="365760" cy="369332"/>
          </a:xfrm>
          <a:prstGeom prst="rect">
            <a:avLst/>
          </a:prstGeom>
          <a:solidFill>
            <a:srgbClr val="D6D6F5"/>
          </a:solidFill>
          <a:ln w="25400"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dirty="0">
              <a:latin typeface="Calibri" panose="020F0502020204030204" pitchFamily="34" charset="0"/>
              <a:ea typeface="CMU Bright" panose="02000603000000000000" pitchFamily="2" charset="0"/>
              <a:cs typeface="Calibri" panose="020F0502020204030204" pitchFamily="34" charset="0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9E2016C-DC11-D1F1-3DA0-C9AC0E943574}"/>
              </a:ext>
            </a:extLst>
          </p:cNvPr>
          <p:cNvCxnSpPr/>
          <p:nvPr/>
        </p:nvCxnSpPr>
        <p:spPr bwMode="auto">
          <a:xfrm>
            <a:off x="7460367" y="1751883"/>
            <a:ext cx="731520" cy="0"/>
          </a:xfrm>
          <a:prstGeom prst="straightConnector1">
            <a:avLst/>
          </a:prstGeom>
          <a:noFill/>
          <a:ln w="38100" cap="flat" cmpd="sng" algn="ctr">
            <a:solidFill>
              <a:srgbClr val="FFC000"/>
            </a:solidFill>
            <a:prstDash val="solid"/>
            <a:round/>
            <a:headEnd type="oval" w="med" len="med"/>
            <a:tailEnd type="stealth"/>
          </a:ln>
          <a:effectLst>
            <a:glow rad="25400">
              <a:schemeClr val="tx1"/>
            </a:glow>
          </a:effectLst>
        </p:spPr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7CDDCC3-F92E-FE64-330C-9B8EE22AA2E1}"/>
              </a:ext>
            </a:extLst>
          </p:cNvPr>
          <p:cNvGrpSpPr/>
          <p:nvPr/>
        </p:nvGrpSpPr>
        <p:grpSpPr>
          <a:xfrm>
            <a:off x="8188522" y="765979"/>
            <a:ext cx="2344161" cy="746358"/>
            <a:chOff x="1807935" y="4765548"/>
            <a:chExt cx="2344161" cy="746358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9F89828-A661-703E-AA37-1CB52ADA8981}"/>
                </a:ext>
              </a:extLst>
            </p:cNvPr>
            <p:cNvSpPr txBox="1"/>
            <p:nvPr/>
          </p:nvSpPr>
          <p:spPr>
            <a:xfrm>
              <a:off x="1807935" y="4765548"/>
              <a:ext cx="733698" cy="74635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endParaRPr lang="en-US" sz="1050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  <a:p>
              <a:pPr algn="ctr"/>
              <a:r>
                <a:rPr lang="en-US" dirty="0" err="1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bday</a:t>
              </a:r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  <a:p>
              <a:pPr algn="ctr"/>
              <a:endParaRPr lang="en-US" sz="1400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753070C-0E8C-8080-5B94-2872011D1D2C}"/>
                </a:ext>
              </a:extLst>
            </p:cNvPr>
            <p:cNvSpPr txBox="1"/>
            <p:nvPr/>
          </p:nvSpPr>
          <p:spPr>
            <a:xfrm>
              <a:off x="3474719" y="5138587"/>
              <a:ext cx="677377" cy="369332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?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14400522-C57C-3C09-5070-FCB737B67BA0}"/>
              </a:ext>
            </a:extLst>
          </p:cNvPr>
          <p:cNvGrpSpPr/>
          <p:nvPr/>
        </p:nvGrpSpPr>
        <p:grpSpPr>
          <a:xfrm>
            <a:off x="10246313" y="1516286"/>
            <a:ext cx="1466205" cy="369332"/>
            <a:chOff x="10252491" y="1282129"/>
            <a:chExt cx="1466205" cy="369332"/>
          </a:xfrm>
        </p:grpSpPr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BB53ED44-0B37-1E36-6889-0633D5136381}"/>
                </a:ext>
              </a:extLst>
            </p:cNvPr>
            <p:cNvCxnSpPr/>
            <p:nvPr/>
          </p:nvCxnSpPr>
          <p:spPr bwMode="auto">
            <a:xfrm>
              <a:off x="10252491" y="1445188"/>
              <a:ext cx="731520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E909535-2C46-0A9F-580D-615EC036E282}"/>
                </a:ext>
              </a:extLst>
            </p:cNvPr>
            <p:cNvSpPr txBox="1"/>
            <p:nvPr/>
          </p:nvSpPr>
          <p:spPr>
            <a:xfrm>
              <a:off x="10984998" y="1282129"/>
              <a:ext cx="733698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"Joe"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FB1FA301-68F9-924E-4FF2-3E00A41D9BF4}"/>
              </a:ext>
            </a:extLst>
          </p:cNvPr>
          <p:cNvSpPr txBox="1"/>
          <p:nvPr/>
        </p:nvSpPr>
        <p:spPr>
          <a:xfrm>
            <a:off x="7324388" y="1781143"/>
            <a:ext cx="93807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low address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DDD2910-96B3-F1A9-B58D-7F789F3F8316}"/>
              </a:ext>
            </a:extLst>
          </p:cNvPr>
          <p:cNvSpPr txBox="1"/>
          <p:nvPr/>
        </p:nvSpPr>
        <p:spPr>
          <a:xfrm>
            <a:off x="8920041" y="1137249"/>
            <a:ext cx="935265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rPr>
              <a:t>month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5FE9A49-8CDE-D3CC-19C0-8447FB444024}"/>
              </a:ext>
            </a:extLst>
          </p:cNvPr>
          <p:cNvSpPr txBox="1"/>
          <p:nvPr/>
        </p:nvSpPr>
        <p:spPr>
          <a:xfrm>
            <a:off x="8922832" y="766035"/>
            <a:ext cx="935265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rPr>
              <a:t>day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BC26303-A5CF-DE39-35B2-DD3C3A5AD762}"/>
              </a:ext>
            </a:extLst>
          </p:cNvPr>
          <p:cNvSpPr txBox="1"/>
          <p:nvPr/>
        </p:nvSpPr>
        <p:spPr>
          <a:xfrm>
            <a:off x="9850649" y="759876"/>
            <a:ext cx="677377" cy="369332"/>
          </a:xfrm>
          <a:prstGeom prst="rect">
            <a:avLst/>
          </a:prstGeom>
          <a:solidFill>
            <a:srgbClr val="D6D6F5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rPr>
              <a:t>?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15B6FF7-4D73-17D2-5FD4-DE092F18B280}"/>
              </a:ext>
            </a:extLst>
          </p:cNvPr>
          <p:cNvSpPr txBox="1"/>
          <p:nvPr/>
        </p:nvSpPr>
        <p:spPr>
          <a:xfrm>
            <a:off x="9864469" y="1135367"/>
            <a:ext cx="677377" cy="369332"/>
          </a:xfrm>
          <a:prstGeom prst="rect">
            <a:avLst/>
          </a:prstGeom>
          <a:solidFill>
            <a:srgbClr val="D6D6F5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5DC91BE-964A-B1C4-14FC-B88BE2D0F15E}"/>
              </a:ext>
            </a:extLst>
          </p:cNvPr>
          <p:cNvSpPr txBox="1"/>
          <p:nvPr/>
        </p:nvSpPr>
        <p:spPr>
          <a:xfrm>
            <a:off x="9857559" y="747397"/>
            <a:ext cx="677377" cy="369332"/>
          </a:xfrm>
          <a:prstGeom prst="rect">
            <a:avLst/>
          </a:prstGeom>
          <a:solidFill>
            <a:srgbClr val="D6D6F5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rPr>
              <a:t>24</a:t>
            </a:r>
          </a:p>
        </p:txBody>
      </p:sp>
    </p:spTree>
    <p:extLst>
      <p:ext uri="{BB962C8B-B14F-4D97-AF65-F5344CB8AC3E}">
        <p14:creationId xmlns:p14="http://schemas.microsoft.com/office/powerpoint/2010/main" val="3097762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6" grpId="0" animBg="1"/>
      <p:bldP spid="2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365802-C135-386C-D258-6E09C8B745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579501"/>
          </a:xfrm>
        </p:spPr>
        <p:txBody>
          <a:bodyPr/>
          <a:lstStyle/>
          <a:p>
            <a:r>
              <a:rPr lang="en-US" dirty="0"/>
              <a:t>Review: Singly Linked Linked List - 1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5730CC-393C-7C6F-5000-91A37DFF4FD5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22516" y="1529820"/>
            <a:ext cx="10946967" cy="5006048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200" dirty="0"/>
              <a:t>Is a </a:t>
            </a:r>
            <a:r>
              <a:rPr lang="en-US" sz="2200" b="1" dirty="0"/>
              <a:t>linear collection of nodes </a:t>
            </a:r>
            <a:r>
              <a:rPr lang="en-US" sz="2200" dirty="0"/>
              <a:t>whose order is not specified by their relative location in memory, like an array</a:t>
            </a:r>
          </a:p>
          <a:p>
            <a:r>
              <a:rPr lang="en-US" sz="2200" dirty="0"/>
              <a:t>Each node consists of a </a:t>
            </a:r>
            <a:r>
              <a:rPr lang="en-US" sz="2200" dirty="0">
                <a:solidFill>
                  <a:schemeClr val="accent1"/>
                </a:solidFill>
              </a:rPr>
              <a:t>payload</a:t>
            </a:r>
            <a:r>
              <a:rPr lang="en-US" sz="2200" dirty="0"/>
              <a:t> and a </a:t>
            </a:r>
            <a:r>
              <a:rPr lang="en-US" sz="2200" dirty="0">
                <a:solidFill>
                  <a:schemeClr val="accent1"/>
                </a:solidFill>
              </a:rPr>
              <a:t>pointer</a:t>
            </a:r>
            <a:r>
              <a:rPr lang="en-US" sz="2200" dirty="0"/>
              <a:t> to the next node in the list</a:t>
            </a:r>
          </a:p>
          <a:p>
            <a:pPr lvl="1"/>
            <a:r>
              <a:rPr lang="en-US" sz="2200" dirty="0"/>
              <a:t>The </a:t>
            </a:r>
            <a:r>
              <a:rPr lang="en-US" sz="2200" dirty="0">
                <a:solidFill>
                  <a:schemeClr val="accent1"/>
                </a:solidFill>
              </a:rPr>
              <a:t>pointer in the last node </a:t>
            </a:r>
            <a:r>
              <a:rPr lang="en-US" sz="2200" dirty="0"/>
              <a:t>in the list </a:t>
            </a:r>
            <a:r>
              <a:rPr lang="en-US" sz="2200" dirty="0">
                <a:solidFill>
                  <a:schemeClr val="accent1"/>
                </a:solidFill>
              </a:rPr>
              <a:t>is NULL </a:t>
            </a:r>
            <a:r>
              <a:rPr lang="en-US" sz="2200" dirty="0"/>
              <a:t>(or 0)</a:t>
            </a:r>
          </a:p>
          <a:p>
            <a:pPr lvl="1"/>
            <a:r>
              <a:rPr lang="en-US" sz="2200" dirty="0"/>
              <a:t>The </a:t>
            </a:r>
            <a:r>
              <a:rPr lang="en-US" sz="2200" dirty="0">
                <a:solidFill>
                  <a:srgbClr val="2C895B"/>
                </a:solidFill>
              </a:rPr>
              <a:t>head pointer points at the first node </a:t>
            </a:r>
            <a:r>
              <a:rPr lang="en-US" sz="2200" dirty="0"/>
              <a:t>in the list (the head is not part of the list)</a:t>
            </a:r>
          </a:p>
          <a:p>
            <a:r>
              <a:rPr lang="en-US" sz="2200" dirty="0"/>
              <a:t>Nodes are </a:t>
            </a:r>
            <a:r>
              <a:rPr lang="en-US" sz="2200" dirty="0">
                <a:solidFill>
                  <a:schemeClr val="accent1"/>
                </a:solidFill>
              </a:rPr>
              <a:t>easy to insert and delete </a:t>
            </a:r>
            <a:r>
              <a:rPr lang="en-US" sz="2200" dirty="0"/>
              <a:t>from any position </a:t>
            </a:r>
            <a:r>
              <a:rPr lang="en-US" sz="2200" dirty="0">
                <a:solidFill>
                  <a:srgbClr val="2C895B"/>
                </a:solidFill>
              </a:rPr>
              <a:t>without having to re-organize the entire data structure</a:t>
            </a:r>
          </a:p>
          <a:p>
            <a:r>
              <a:rPr lang="en-US" sz="2200" dirty="0"/>
              <a:t>Advantages of a linked list:</a:t>
            </a:r>
          </a:p>
          <a:p>
            <a:pPr lvl="1"/>
            <a:r>
              <a:rPr lang="en-US" sz="2200" dirty="0">
                <a:solidFill>
                  <a:srgbClr val="2C895B"/>
                </a:solidFill>
              </a:rPr>
              <a:t>Length can easily be changed </a:t>
            </a:r>
            <a:r>
              <a:rPr lang="en-US" sz="2200" dirty="0"/>
              <a:t>(expand and contract) at execution time</a:t>
            </a:r>
          </a:p>
          <a:p>
            <a:pPr lvl="1"/>
            <a:r>
              <a:rPr lang="en-US" sz="2200" dirty="0">
                <a:solidFill>
                  <a:schemeClr val="accent1"/>
                </a:solidFill>
              </a:rPr>
              <a:t>Length does not need to be known in advance </a:t>
            </a:r>
            <a:r>
              <a:rPr lang="en-US" sz="2200" dirty="0"/>
              <a:t>(like at compile time) </a:t>
            </a:r>
          </a:p>
          <a:p>
            <a:pPr lvl="1"/>
            <a:r>
              <a:rPr lang="en-US" sz="2200" dirty="0"/>
              <a:t>List can </a:t>
            </a:r>
            <a:r>
              <a:rPr lang="en-US" sz="2200" dirty="0">
                <a:solidFill>
                  <a:schemeClr val="accent1"/>
                </a:solidFill>
              </a:rPr>
              <a:t>continue to expand </a:t>
            </a:r>
            <a:r>
              <a:rPr lang="en-US" sz="2200" dirty="0"/>
              <a:t>while there is memory available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465BDC5-C72C-89CC-6C53-22B98BB5E00A}"/>
              </a:ext>
            </a:extLst>
          </p:cNvPr>
          <p:cNvGrpSpPr/>
          <p:nvPr/>
        </p:nvGrpSpPr>
        <p:grpSpPr>
          <a:xfrm>
            <a:off x="2773680" y="871778"/>
            <a:ext cx="6035040" cy="369332"/>
            <a:chOff x="1554480" y="4206240"/>
            <a:chExt cx="6035040" cy="369332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5C3AF05D-7327-ED0E-2C89-5957479362D3}"/>
                </a:ext>
              </a:extLst>
            </p:cNvPr>
            <p:cNvGrpSpPr/>
            <p:nvPr/>
          </p:nvGrpSpPr>
          <p:grpSpPr>
            <a:xfrm>
              <a:off x="1554480" y="4206240"/>
              <a:ext cx="1645920" cy="369332"/>
              <a:chOff x="1828800" y="4572000"/>
              <a:chExt cx="1645920" cy="369332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1F652A4-EB13-4F20-9DA8-E8EECC8A140B}"/>
                  </a:ext>
                </a:extLst>
              </p:cNvPr>
              <p:cNvSpPr txBox="1"/>
              <p:nvPr/>
            </p:nvSpPr>
            <p:spPr>
              <a:xfrm>
                <a:off x="1828800" y="4572000"/>
                <a:ext cx="1280160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Payload Z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87BB8DC-CD75-F13E-3534-E61D2A061B93}"/>
                  </a:ext>
                </a:extLst>
              </p:cNvPr>
              <p:cNvSpPr txBox="1"/>
              <p:nvPr/>
            </p:nvSpPr>
            <p:spPr>
              <a:xfrm>
                <a:off x="3108960" y="4572000"/>
                <a:ext cx="365760" cy="369332"/>
              </a:xfrm>
              <a:prstGeom prst="rect">
                <a:avLst/>
              </a:prstGeom>
              <a:solidFill>
                <a:srgbClr val="D6D6F5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AE990E2-3892-EE0A-DEB3-E389E7A21274}"/>
                </a:ext>
              </a:extLst>
            </p:cNvPr>
            <p:cNvGrpSpPr/>
            <p:nvPr/>
          </p:nvGrpSpPr>
          <p:grpSpPr>
            <a:xfrm>
              <a:off x="5943600" y="4206240"/>
              <a:ext cx="1645920" cy="369332"/>
              <a:chOff x="1828800" y="4572000"/>
              <a:chExt cx="1645920" cy="369332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D4BDAF8-D952-9125-54B1-86A64E0442F3}"/>
                  </a:ext>
                </a:extLst>
              </p:cNvPr>
              <p:cNvSpPr txBox="1"/>
              <p:nvPr/>
            </p:nvSpPr>
            <p:spPr>
              <a:xfrm>
                <a:off x="1828800" y="4572000"/>
                <a:ext cx="1280160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Payload X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A7B0F8F-59A4-074C-996C-B2192682E2EB}"/>
                  </a:ext>
                </a:extLst>
              </p:cNvPr>
              <p:cNvSpPr txBox="1"/>
              <p:nvPr/>
            </p:nvSpPr>
            <p:spPr>
              <a:xfrm>
                <a:off x="3108960" y="4572000"/>
                <a:ext cx="365760" cy="369332"/>
              </a:xfrm>
              <a:prstGeom prst="rect">
                <a:avLst/>
              </a:prstGeom>
              <a:solidFill>
                <a:srgbClr val="D6D6F5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27C995E-2E2F-C736-8998-84FB291D9058}"/>
                </a:ext>
              </a:extLst>
            </p:cNvPr>
            <p:cNvGrpSpPr/>
            <p:nvPr/>
          </p:nvGrpSpPr>
          <p:grpSpPr>
            <a:xfrm>
              <a:off x="3749040" y="4206240"/>
              <a:ext cx="1645920" cy="369332"/>
              <a:chOff x="1828800" y="4572000"/>
              <a:chExt cx="1645920" cy="369332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B0EC82C-4508-0B94-F0AB-91EEEDC1C630}"/>
                  </a:ext>
                </a:extLst>
              </p:cNvPr>
              <p:cNvSpPr txBox="1"/>
              <p:nvPr/>
            </p:nvSpPr>
            <p:spPr>
              <a:xfrm>
                <a:off x="1828800" y="4572000"/>
                <a:ext cx="1280160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Payload Y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03008A1-D3EE-763F-9C7C-2EF17267715E}"/>
                  </a:ext>
                </a:extLst>
              </p:cNvPr>
              <p:cNvSpPr txBox="1"/>
              <p:nvPr/>
            </p:nvSpPr>
            <p:spPr>
              <a:xfrm>
                <a:off x="3108960" y="4572000"/>
                <a:ext cx="365760" cy="369332"/>
              </a:xfrm>
              <a:prstGeom prst="rect">
                <a:avLst/>
              </a:prstGeom>
              <a:solidFill>
                <a:srgbClr val="D6D6F5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1895D242-9E13-6A44-782C-7F0CE1687457}"/>
                    </a:ext>
                  </a:extLst>
                </p:cNvPr>
                <p:cNvSpPr txBox="1"/>
                <p:nvPr/>
              </p:nvSpPr>
              <p:spPr>
                <a:xfrm>
                  <a:off x="7223760" y="4206240"/>
                  <a:ext cx="365760" cy="369332"/>
                </a:xfrm>
                <a:prstGeom prst="rect">
                  <a:avLst/>
                </a:prstGeom>
                <a:noFill/>
                <a:effectLst/>
              </p:spPr>
              <p:txBody>
                <a:bodyPr wrap="square" t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MU Bright" panose="02000603000000000000" pitchFamily="2" charset="0"/>
                          </a:rPr>
                          <m:t>∅</m:t>
                        </m:r>
                      </m:oMath>
                    </m:oMathPara>
                  </a14:m>
                  <a:endParaRPr lang="en-US" dirty="0" err="1">
                    <a:solidFill>
                      <a:srgbClr val="FFC000"/>
                    </a:solidFill>
                    <a:effectLst>
                      <a:glow rad="25400">
                        <a:schemeClr val="tx1"/>
                      </a:glow>
                    </a:effectLst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15" name="TextBox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23760" y="4206240"/>
                  <a:ext cx="365760" cy="369332"/>
                </a:xfrm>
                <a:prstGeom prst="rect">
                  <a:avLst/>
                </a:prstGeom>
                <a:blipFill>
                  <a:blip r:embed="rId3"/>
                  <a:stretch>
                    <a:fillRect l="-8333" r="-10000" b="-16393"/>
                  </a:stretch>
                </a:blipFill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966987E4-81E6-3A54-1EA9-FE6AD4CEE58B}"/>
                </a:ext>
              </a:extLst>
            </p:cNvPr>
            <p:cNvCxnSpPr/>
            <p:nvPr/>
          </p:nvCxnSpPr>
          <p:spPr bwMode="auto">
            <a:xfrm>
              <a:off x="3017520" y="4389120"/>
              <a:ext cx="731520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DB6F99FE-E526-ACA5-F800-05462537523D}"/>
                </a:ext>
              </a:extLst>
            </p:cNvPr>
            <p:cNvCxnSpPr/>
            <p:nvPr/>
          </p:nvCxnSpPr>
          <p:spPr bwMode="auto">
            <a:xfrm>
              <a:off x="5212080" y="4389120"/>
              <a:ext cx="731520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E4FB37F9-FDB0-6FBD-7622-D195F0F753F5}"/>
              </a:ext>
            </a:extLst>
          </p:cNvPr>
          <p:cNvSpPr txBox="1"/>
          <p:nvPr/>
        </p:nvSpPr>
        <p:spPr>
          <a:xfrm>
            <a:off x="1584960" y="611431"/>
            <a:ext cx="731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rPr>
              <a:t>head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B783024-AE8F-0C20-F3A0-852849F60BB8}"/>
              </a:ext>
            </a:extLst>
          </p:cNvPr>
          <p:cNvSpPr txBox="1"/>
          <p:nvPr/>
        </p:nvSpPr>
        <p:spPr>
          <a:xfrm>
            <a:off x="1767840" y="929994"/>
            <a:ext cx="365760" cy="369332"/>
          </a:xfrm>
          <a:prstGeom prst="rect">
            <a:avLst/>
          </a:prstGeom>
          <a:solidFill>
            <a:srgbClr val="D6D6F5"/>
          </a:solidFill>
          <a:ln w="25400"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dirty="0">
              <a:latin typeface="Calibri" panose="020F0502020204030204" pitchFamily="34" charset="0"/>
              <a:ea typeface="CMU Bright" panose="02000603000000000000" pitchFamily="2" charset="0"/>
              <a:cs typeface="Calibri" panose="020F0502020204030204" pitchFamily="34" charset="0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2A202A6-3C8F-1273-CFBC-328D2D68FD7B}"/>
              </a:ext>
            </a:extLst>
          </p:cNvPr>
          <p:cNvCxnSpPr/>
          <p:nvPr/>
        </p:nvCxnSpPr>
        <p:spPr bwMode="auto">
          <a:xfrm>
            <a:off x="1950720" y="1123931"/>
            <a:ext cx="731520" cy="0"/>
          </a:xfrm>
          <a:prstGeom prst="straightConnector1">
            <a:avLst/>
          </a:prstGeom>
          <a:noFill/>
          <a:ln w="38100" cap="flat" cmpd="sng" algn="ctr">
            <a:solidFill>
              <a:srgbClr val="FFC000"/>
            </a:solidFill>
            <a:prstDash val="solid"/>
            <a:round/>
            <a:headEnd type="oval" w="med" len="med"/>
            <a:tailEnd type="stealth"/>
          </a:ln>
          <a:effectLst>
            <a:glow rad="25400">
              <a:schemeClr val="tx1"/>
            </a:glow>
          </a:effectLst>
        </p:spPr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E0A067B-7B39-E897-6450-53ADDB2A645D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727231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2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365802-C135-386C-D258-6E09C8B745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Review: Singly Linked Linked List - 2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5730CC-393C-7C6F-5000-91A37DFF4FD5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62698" y="1848315"/>
            <a:ext cx="10902661" cy="4518295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200" dirty="0">
                <a:solidFill>
                  <a:schemeClr val="accent1"/>
                </a:solidFill>
              </a:rPr>
              <a:t>Memory for each node </a:t>
            </a:r>
            <a:r>
              <a:rPr lang="en-US" sz="2200" dirty="0"/>
              <a:t>is typically </a:t>
            </a:r>
            <a:r>
              <a:rPr lang="en-US" sz="2200" dirty="0">
                <a:solidFill>
                  <a:schemeClr val="accent1"/>
                </a:solidFill>
              </a:rPr>
              <a:t>allocated dynamically at execution time </a:t>
            </a:r>
            <a:r>
              <a:rPr lang="en-US" sz="2200" dirty="0"/>
              <a:t>(</a:t>
            </a:r>
            <a:r>
              <a:rPr lang="en-US" sz="2200" i="1" dirty="0"/>
              <a:t>i.e., </a:t>
            </a:r>
            <a:r>
              <a:rPr lang="en-US" sz="2200" dirty="0"/>
              <a:t>using </a:t>
            </a:r>
            <a:r>
              <a:rPr lang="en-US" sz="2200" i="1" dirty="0"/>
              <a:t>heap memory – malloc() etc.</a:t>
            </a:r>
            <a:r>
              <a:rPr lang="en-US" sz="2200" dirty="0"/>
              <a:t>) when a new node is added to the list</a:t>
            </a:r>
          </a:p>
          <a:p>
            <a:r>
              <a:rPr lang="en-US" sz="2200" dirty="0">
                <a:solidFill>
                  <a:schemeClr val="accent1"/>
                </a:solidFill>
              </a:rPr>
              <a:t>Memory for each node may be freed at execution time</a:t>
            </a:r>
            <a:r>
              <a:rPr lang="en-US" sz="2200" dirty="0"/>
              <a:t>, using free() </a:t>
            </a:r>
            <a:r>
              <a:rPr lang="en-US" sz="2200" dirty="0">
                <a:solidFill>
                  <a:srgbClr val="2C895B"/>
                </a:solidFill>
              </a:rPr>
              <a:t>when a node is removed from the list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Unlike arrays, linked </a:t>
            </a:r>
            <a:r>
              <a:rPr lang="en-US" sz="2200" dirty="0">
                <a:solidFill>
                  <a:srgbClr val="2C895B"/>
                </a:solidFill>
              </a:rPr>
              <a:t>list nodes are usually </a:t>
            </a:r>
            <a:r>
              <a:rPr lang="en-US" sz="2200" b="1" dirty="0">
                <a:solidFill>
                  <a:srgbClr val="2C895B"/>
                </a:solidFill>
              </a:rPr>
              <a:t>not </a:t>
            </a:r>
            <a:r>
              <a:rPr lang="en-US" sz="2200" dirty="0">
                <a:solidFill>
                  <a:srgbClr val="2C895B"/>
                </a:solidFill>
              </a:rPr>
              <a:t>arranged </a:t>
            </a:r>
            <a:r>
              <a:rPr lang="en-US" sz="2200" dirty="0"/>
              <a:t>(located) sequentially in adjacent memory locations</a:t>
            </a:r>
          </a:p>
          <a:p>
            <a:pPr>
              <a:lnSpc>
                <a:spcPct val="100000"/>
              </a:lnSpc>
            </a:pPr>
            <a:r>
              <a:rPr lang="en-US" sz="2200" dirty="0">
                <a:solidFill>
                  <a:schemeClr val="accent1"/>
                </a:solidFill>
              </a:rPr>
              <a:t>No fast and convenient way </a:t>
            </a:r>
            <a:r>
              <a:rPr lang="en-US" sz="2200" dirty="0"/>
              <a:t>to "jump" to any specific node.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Usually the list must be </a:t>
            </a:r>
            <a:r>
              <a:rPr lang="en-US" sz="2200" b="1" dirty="0"/>
              <a:t>traversed (walked) </a:t>
            </a:r>
            <a:r>
              <a:rPr lang="en-US" sz="2200" dirty="0"/>
              <a:t>from the </a:t>
            </a:r>
            <a:r>
              <a:rPr lang="en-US" sz="2200" b="1" i="1" dirty="0">
                <a:solidFill>
                  <a:srgbClr val="2C895B"/>
                </a:solidFill>
              </a:rPr>
              <a:t>head</a:t>
            </a:r>
            <a:r>
              <a:rPr lang="en-US" sz="2200" i="1" dirty="0"/>
              <a:t> </a:t>
            </a:r>
            <a:r>
              <a:rPr lang="en-US" sz="2200" dirty="0"/>
              <a:t>to locate if a </a:t>
            </a:r>
            <a:r>
              <a:rPr lang="en-US" sz="2200" b="1" i="1" dirty="0">
                <a:solidFill>
                  <a:srgbClr val="2C895B"/>
                </a:solidFill>
              </a:rPr>
              <a:t>specific payload</a:t>
            </a:r>
            <a:r>
              <a:rPr lang="en-US" sz="2200" dirty="0"/>
              <a:t> is stored in any node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Obviously, the cost in </a:t>
            </a:r>
            <a:r>
              <a:rPr lang="en-US" sz="2200" dirty="0">
                <a:solidFill>
                  <a:srgbClr val="2C895B"/>
                </a:solidFill>
              </a:rPr>
              <a:t>traversing a linked list is O(n)</a:t>
            </a:r>
            <a:endParaRPr lang="en-US" sz="2000" dirty="0">
              <a:solidFill>
                <a:srgbClr val="2C895B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465BDC5-C72C-89CC-6C53-22B98BB5E00A}"/>
              </a:ext>
            </a:extLst>
          </p:cNvPr>
          <p:cNvGrpSpPr/>
          <p:nvPr/>
        </p:nvGrpSpPr>
        <p:grpSpPr>
          <a:xfrm>
            <a:off x="2468880" y="1161235"/>
            <a:ext cx="6035040" cy="369332"/>
            <a:chOff x="1554480" y="4206240"/>
            <a:chExt cx="6035040" cy="369332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5C3AF05D-7327-ED0E-2C89-5957479362D3}"/>
                </a:ext>
              </a:extLst>
            </p:cNvPr>
            <p:cNvGrpSpPr/>
            <p:nvPr/>
          </p:nvGrpSpPr>
          <p:grpSpPr>
            <a:xfrm>
              <a:off x="1554480" y="4206240"/>
              <a:ext cx="1645920" cy="369332"/>
              <a:chOff x="1828800" y="4572000"/>
              <a:chExt cx="1645920" cy="369332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1F652A4-EB13-4F20-9DA8-E8EECC8A140B}"/>
                  </a:ext>
                </a:extLst>
              </p:cNvPr>
              <p:cNvSpPr txBox="1"/>
              <p:nvPr/>
            </p:nvSpPr>
            <p:spPr>
              <a:xfrm>
                <a:off x="1828800" y="4572000"/>
                <a:ext cx="1280160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1933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87BB8DC-CD75-F13E-3534-E61D2A061B93}"/>
                  </a:ext>
                </a:extLst>
              </p:cNvPr>
              <p:cNvSpPr txBox="1"/>
              <p:nvPr/>
            </p:nvSpPr>
            <p:spPr>
              <a:xfrm>
                <a:off x="3108960" y="4572000"/>
                <a:ext cx="365760" cy="369332"/>
              </a:xfrm>
              <a:prstGeom prst="rect">
                <a:avLst/>
              </a:prstGeom>
              <a:solidFill>
                <a:srgbClr val="D6D6F5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AE990E2-3892-EE0A-DEB3-E389E7A21274}"/>
                </a:ext>
              </a:extLst>
            </p:cNvPr>
            <p:cNvGrpSpPr/>
            <p:nvPr/>
          </p:nvGrpSpPr>
          <p:grpSpPr>
            <a:xfrm>
              <a:off x="5943600" y="4206240"/>
              <a:ext cx="1645920" cy="369332"/>
              <a:chOff x="1828800" y="4572000"/>
              <a:chExt cx="1645920" cy="369332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D4BDAF8-D952-9125-54B1-86A64E0442F3}"/>
                  </a:ext>
                </a:extLst>
              </p:cNvPr>
              <p:cNvSpPr txBox="1"/>
              <p:nvPr/>
            </p:nvSpPr>
            <p:spPr>
              <a:xfrm>
                <a:off x="1828800" y="4572000"/>
                <a:ext cx="1280160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2020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A7B0F8F-59A4-074C-996C-B2192682E2EB}"/>
                  </a:ext>
                </a:extLst>
              </p:cNvPr>
              <p:cNvSpPr txBox="1"/>
              <p:nvPr/>
            </p:nvSpPr>
            <p:spPr>
              <a:xfrm>
                <a:off x="3108960" y="4572000"/>
                <a:ext cx="365760" cy="369332"/>
              </a:xfrm>
              <a:prstGeom prst="rect">
                <a:avLst/>
              </a:prstGeom>
              <a:solidFill>
                <a:srgbClr val="D6D6F5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27C995E-2E2F-C736-8998-84FB291D9058}"/>
                </a:ext>
              </a:extLst>
            </p:cNvPr>
            <p:cNvGrpSpPr/>
            <p:nvPr/>
          </p:nvGrpSpPr>
          <p:grpSpPr>
            <a:xfrm>
              <a:off x="3749040" y="4206240"/>
              <a:ext cx="1645920" cy="369332"/>
              <a:chOff x="1828800" y="4572000"/>
              <a:chExt cx="1645920" cy="369332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B0EC82C-4508-0B94-F0AB-91EEEDC1C630}"/>
                  </a:ext>
                </a:extLst>
              </p:cNvPr>
              <p:cNvSpPr txBox="1"/>
              <p:nvPr/>
            </p:nvSpPr>
            <p:spPr>
              <a:xfrm>
                <a:off x="1828800" y="4572000"/>
                <a:ext cx="1280160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1955 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03008A1-D3EE-763F-9C7C-2EF17267715E}"/>
                  </a:ext>
                </a:extLst>
              </p:cNvPr>
              <p:cNvSpPr txBox="1"/>
              <p:nvPr/>
            </p:nvSpPr>
            <p:spPr>
              <a:xfrm>
                <a:off x="3108960" y="4572000"/>
                <a:ext cx="365760" cy="369332"/>
              </a:xfrm>
              <a:prstGeom prst="rect">
                <a:avLst/>
              </a:prstGeom>
              <a:solidFill>
                <a:srgbClr val="D6D6F5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1895D242-9E13-6A44-782C-7F0CE1687457}"/>
                    </a:ext>
                  </a:extLst>
                </p:cNvPr>
                <p:cNvSpPr txBox="1"/>
                <p:nvPr/>
              </p:nvSpPr>
              <p:spPr>
                <a:xfrm>
                  <a:off x="7223760" y="4206240"/>
                  <a:ext cx="365760" cy="369332"/>
                </a:xfrm>
                <a:prstGeom prst="rect">
                  <a:avLst/>
                </a:prstGeom>
                <a:noFill/>
                <a:effectLst/>
              </p:spPr>
              <p:txBody>
                <a:bodyPr wrap="square" t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MU Bright" panose="02000603000000000000" pitchFamily="2" charset="0"/>
                          </a:rPr>
                          <m:t>∅</m:t>
                        </m:r>
                      </m:oMath>
                    </m:oMathPara>
                  </a14:m>
                  <a:endParaRPr lang="en-US" dirty="0" err="1">
                    <a:solidFill>
                      <a:srgbClr val="FFC000"/>
                    </a:solidFill>
                    <a:effectLst>
                      <a:glow rad="25400">
                        <a:schemeClr val="tx1"/>
                      </a:glow>
                    </a:effectLst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1895D242-9E13-6A44-782C-7F0CE16874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23760" y="4206240"/>
                  <a:ext cx="365760" cy="369332"/>
                </a:xfrm>
                <a:prstGeom prst="rect">
                  <a:avLst/>
                </a:prstGeom>
                <a:blipFill>
                  <a:blip r:embed="rId2"/>
                  <a:stretch>
                    <a:fillRect l="-6667" r="-10000" b="-20000"/>
                  </a:stretch>
                </a:blipFill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966987E4-81E6-3A54-1EA9-FE6AD4CEE58B}"/>
                </a:ext>
              </a:extLst>
            </p:cNvPr>
            <p:cNvCxnSpPr/>
            <p:nvPr/>
          </p:nvCxnSpPr>
          <p:spPr bwMode="auto">
            <a:xfrm>
              <a:off x="3017520" y="4389120"/>
              <a:ext cx="731520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DB6F99FE-E526-ACA5-F800-05462537523D}"/>
                </a:ext>
              </a:extLst>
            </p:cNvPr>
            <p:cNvCxnSpPr/>
            <p:nvPr/>
          </p:nvCxnSpPr>
          <p:spPr bwMode="auto">
            <a:xfrm>
              <a:off x="5212080" y="4389120"/>
              <a:ext cx="731520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E4FB37F9-FDB0-6FBD-7622-D195F0F753F5}"/>
              </a:ext>
            </a:extLst>
          </p:cNvPr>
          <p:cNvSpPr txBox="1"/>
          <p:nvPr/>
        </p:nvSpPr>
        <p:spPr>
          <a:xfrm>
            <a:off x="1280160" y="900888"/>
            <a:ext cx="731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rPr>
              <a:t>head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B783024-AE8F-0C20-F3A0-852849F60BB8}"/>
              </a:ext>
            </a:extLst>
          </p:cNvPr>
          <p:cNvSpPr txBox="1"/>
          <p:nvPr/>
        </p:nvSpPr>
        <p:spPr>
          <a:xfrm>
            <a:off x="1463040" y="1219451"/>
            <a:ext cx="365760" cy="369332"/>
          </a:xfrm>
          <a:prstGeom prst="rect">
            <a:avLst/>
          </a:prstGeom>
          <a:solidFill>
            <a:srgbClr val="D6D6F5"/>
          </a:solidFill>
          <a:ln w="25400"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dirty="0">
              <a:latin typeface="Calibri" panose="020F0502020204030204" pitchFamily="34" charset="0"/>
              <a:ea typeface="CMU Bright" panose="02000603000000000000" pitchFamily="2" charset="0"/>
              <a:cs typeface="Calibri" panose="020F0502020204030204" pitchFamily="34" charset="0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2A202A6-3C8F-1273-CFBC-328D2D68FD7B}"/>
              </a:ext>
            </a:extLst>
          </p:cNvPr>
          <p:cNvCxnSpPr/>
          <p:nvPr/>
        </p:nvCxnSpPr>
        <p:spPr bwMode="auto">
          <a:xfrm>
            <a:off x="1645920" y="1413388"/>
            <a:ext cx="731520" cy="0"/>
          </a:xfrm>
          <a:prstGeom prst="straightConnector1">
            <a:avLst/>
          </a:prstGeom>
          <a:noFill/>
          <a:ln w="38100" cap="flat" cmpd="sng" algn="ctr">
            <a:solidFill>
              <a:srgbClr val="FFC000"/>
            </a:solidFill>
            <a:prstDash val="solid"/>
            <a:round/>
            <a:headEnd type="oval" w="med" len="med"/>
            <a:tailEnd type="stealth"/>
          </a:ln>
          <a:effectLst>
            <a:glow rad="25400">
              <a:schemeClr val="tx1"/>
            </a:glow>
          </a:effectLst>
        </p:spPr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0D32A117-2E6A-9448-EF23-BBAB4BDDD9F2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947348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2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940A2-8C1C-5C42-9639-F9E7857DDD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563492"/>
          </a:xfrm>
        </p:spPr>
        <p:txBody>
          <a:bodyPr/>
          <a:lstStyle/>
          <a:p>
            <a:r>
              <a:rPr lang="en-US" dirty="0"/>
              <a:t>Linked List Using Self-Referential Structs</a:t>
            </a:r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E3916FFE-9E00-5145-85AA-BE244E51D7D2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75815" y="810357"/>
            <a:ext cx="10650006" cy="5927644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400" dirty="0"/>
              <a:t>A </a:t>
            </a:r>
            <a:r>
              <a:rPr lang="en-US" sz="2400" b="1" dirty="0">
                <a:solidFill>
                  <a:srgbClr val="0070C0"/>
                </a:solidFill>
              </a:rPr>
              <a:t>self-referential struct </a:t>
            </a:r>
            <a:r>
              <a:rPr lang="en-US" sz="2400" dirty="0"/>
              <a:t>is a struct that has one or more </a:t>
            </a:r>
            <a:r>
              <a:rPr lang="en-US" sz="2400" dirty="0">
                <a:solidFill>
                  <a:srgbClr val="0070C0"/>
                </a:solidFill>
              </a:rPr>
              <a:t>members </a:t>
            </a:r>
            <a:r>
              <a:rPr lang="en-US" sz="2400" dirty="0"/>
              <a:t>that are </a:t>
            </a:r>
            <a:r>
              <a:rPr lang="en-US" sz="2400" b="1" dirty="0">
                <a:solidFill>
                  <a:srgbClr val="0070C0"/>
                </a:solidFill>
              </a:rPr>
              <a:t>pointers</a:t>
            </a:r>
            <a:r>
              <a:rPr lang="en-US" sz="2400" dirty="0">
                <a:solidFill>
                  <a:srgbClr val="0070C0"/>
                </a:solidFill>
              </a:rPr>
              <a:t> </a:t>
            </a:r>
            <a:r>
              <a:rPr lang="en-US" sz="2400" dirty="0"/>
              <a:t>to a</a:t>
            </a:r>
            <a:r>
              <a:rPr lang="en-US" sz="2400" dirty="0">
                <a:solidFill>
                  <a:srgbClr val="0070C0"/>
                </a:solidFill>
              </a:rPr>
              <a:t> </a:t>
            </a:r>
            <a:r>
              <a:rPr lang="en-US" sz="2400" b="1" dirty="0">
                <a:solidFill>
                  <a:srgbClr val="0070C0"/>
                </a:solidFill>
              </a:rPr>
              <a:t>struct variable of the same type</a:t>
            </a:r>
            <a:endParaRPr lang="en-US" sz="2400" dirty="0">
              <a:solidFill>
                <a:srgbClr val="0070C0"/>
              </a:solidFill>
            </a:endParaRPr>
          </a:p>
          <a:p>
            <a:endParaRPr lang="en-US" sz="2800" dirty="0">
              <a:solidFill>
                <a:srgbClr val="0070C0"/>
              </a:solidFill>
            </a:endParaRPr>
          </a:p>
          <a:p>
            <a:r>
              <a:rPr lang="en-US" sz="2400" dirty="0">
                <a:solidFill>
                  <a:srgbClr val="0070C0"/>
                </a:solidFill>
              </a:rPr>
              <a:t>Self-referential member</a:t>
            </a:r>
          </a:p>
          <a:p>
            <a:pPr marL="628650" lvl="1" indent="-285750"/>
            <a:r>
              <a:rPr lang="en-US" sz="2400" dirty="0"/>
              <a:t>points to same type – itself</a:t>
            </a:r>
          </a:p>
          <a:p>
            <a:r>
              <a:rPr lang="en-US" sz="2400" dirty="0">
                <a:solidFill>
                  <a:schemeClr val="tx2"/>
                </a:solidFill>
              </a:rPr>
              <a:t>Example:</a:t>
            </a:r>
          </a:p>
          <a:p>
            <a:endParaRPr lang="en-US" sz="2400" b="1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US" sz="1200" b="1" dirty="0">
              <a:solidFill>
                <a:srgbClr val="0070C0"/>
              </a:solidFill>
            </a:endParaRP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614696AA-6722-3B4D-ACA0-ECA750070128}"/>
              </a:ext>
            </a:extLst>
          </p:cNvPr>
          <p:cNvSpPr/>
          <p:nvPr/>
        </p:nvSpPr>
        <p:spPr bwMode="auto">
          <a:xfrm>
            <a:off x="5339103" y="1876522"/>
            <a:ext cx="3508855" cy="1465980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node 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2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date;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node </a:t>
            </a:r>
            <a:r>
              <a:rPr lang="en-US" sz="22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next;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</p:txBody>
      </p:sp>
      <p:sp>
        <p:nvSpPr>
          <p:cNvPr id="23" name="Left Arrow 22">
            <a:extLst>
              <a:ext uri="{FF2B5EF4-FFF2-40B4-BE49-F238E27FC236}">
                <a16:creationId xmlns:a16="http://schemas.microsoft.com/office/drawing/2014/main" id="{F763B8E7-24F7-C143-851D-E94FAB712B2A}"/>
              </a:ext>
            </a:extLst>
          </p:cNvPr>
          <p:cNvSpPr/>
          <p:nvPr/>
        </p:nvSpPr>
        <p:spPr>
          <a:xfrm rot="10800000" flipV="1">
            <a:off x="4247066" y="2698423"/>
            <a:ext cx="1479478" cy="111191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02F3EE-191A-304C-AC22-F0900CD1EA79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36D9C88-C0E9-79B8-BB78-C0ACE93EDCEE}"/>
              </a:ext>
            </a:extLst>
          </p:cNvPr>
          <p:cNvSpPr/>
          <p:nvPr/>
        </p:nvSpPr>
        <p:spPr bwMode="auto">
          <a:xfrm>
            <a:off x="1397914" y="3918800"/>
            <a:ext cx="3344941" cy="1867231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node2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20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int month;</a:t>
            </a:r>
          </a:p>
          <a:p>
            <a:r>
              <a:rPr lang="en-US" sz="20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int day;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node2 </a:t>
            </a:r>
            <a:r>
              <a:rPr lang="en-US" sz="20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next;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struct node2 x;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63943E3-40CF-4039-3507-B32DB8918590}"/>
              </a:ext>
            </a:extLst>
          </p:cNvPr>
          <p:cNvSpPr/>
          <p:nvPr/>
        </p:nvSpPr>
        <p:spPr bwMode="auto">
          <a:xfrm>
            <a:off x="1397913" y="5874544"/>
            <a:ext cx="3344941" cy="774944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node2 </a:t>
            </a:r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*head</a:t>
            </a:r>
            <a:endParaRPr lang="en-US" sz="2200" i="1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head = &amp;x;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09D8A02-E504-7CB1-5871-3DDD927B669B}"/>
              </a:ext>
            </a:extLst>
          </p:cNvPr>
          <p:cNvGrpSpPr/>
          <p:nvPr/>
        </p:nvGrpSpPr>
        <p:grpSpPr>
          <a:xfrm>
            <a:off x="9202969" y="2084439"/>
            <a:ext cx="1767841" cy="742864"/>
            <a:chOff x="9040552" y="1955559"/>
            <a:chExt cx="1767841" cy="742864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DFD5EEA-8094-30B4-68C7-F7C177BAF7C7}"/>
                </a:ext>
              </a:extLst>
            </p:cNvPr>
            <p:cNvSpPr txBox="1"/>
            <p:nvPr/>
          </p:nvSpPr>
          <p:spPr>
            <a:xfrm>
              <a:off x="9040553" y="2329091"/>
              <a:ext cx="128016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date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E0839BA-BFD5-BC84-AF4D-6156610C827B}"/>
                </a:ext>
              </a:extLst>
            </p:cNvPr>
            <p:cNvSpPr txBox="1"/>
            <p:nvPr/>
          </p:nvSpPr>
          <p:spPr>
            <a:xfrm>
              <a:off x="9040552" y="1955559"/>
              <a:ext cx="1280159" cy="369332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next</a:t>
              </a: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6D7B1664-EB48-ED95-9344-4D8C0B41EAC9}"/>
                </a:ext>
              </a:extLst>
            </p:cNvPr>
            <p:cNvCxnSpPr/>
            <p:nvPr/>
          </p:nvCxnSpPr>
          <p:spPr bwMode="auto">
            <a:xfrm>
              <a:off x="10076873" y="2165119"/>
              <a:ext cx="731520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10C9732-8394-0E13-AE55-1CCA8E704947}"/>
              </a:ext>
            </a:extLst>
          </p:cNvPr>
          <p:cNvGrpSpPr/>
          <p:nvPr/>
        </p:nvGrpSpPr>
        <p:grpSpPr>
          <a:xfrm>
            <a:off x="5324104" y="4584095"/>
            <a:ext cx="2782216" cy="1387489"/>
            <a:chOff x="6354082" y="5271241"/>
            <a:chExt cx="2782216" cy="1387489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6BFEA990-A6F2-EA47-FDAC-5A5243B8C8EB}"/>
                </a:ext>
              </a:extLst>
            </p:cNvPr>
            <p:cNvGrpSpPr/>
            <p:nvPr/>
          </p:nvGrpSpPr>
          <p:grpSpPr>
            <a:xfrm>
              <a:off x="6354082" y="5271241"/>
              <a:ext cx="1821382" cy="1324687"/>
              <a:chOff x="5028917" y="5237478"/>
              <a:chExt cx="1821382" cy="1324687"/>
            </a:xfrm>
          </p:grpSpPr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9951D20-ABA1-D709-091F-E9CD8A2D0429}"/>
                  </a:ext>
                </a:extLst>
              </p:cNvPr>
              <p:cNvSpPr txBox="1"/>
              <p:nvPr/>
            </p:nvSpPr>
            <p:spPr>
              <a:xfrm>
                <a:off x="5181600" y="5881879"/>
                <a:ext cx="365760" cy="369332"/>
              </a:xfrm>
              <a:prstGeom prst="rect">
                <a:avLst/>
              </a:prstGeom>
              <a:solidFill>
                <a:srgbClr val="D6D6F5"/>
              </a:solidFill>
              <a:ln w="25400">
                <a:solidFill>
                  <a:schemeClr val="bg2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8899852C-2902-DF67-4CCC-A27DBB2AC0FC}"/>
                  </a:ext>
                </a:extLst>
              </p:cNvPr>
              <p:cNvCxnSpPr/>
              <p:nvPr/>
            </p:nvCxnSpPr>
            <p:spPr bwMode="auto">
              <a:xfrm>
                <a:off x="5364480" y="6075816"/>
                <a:ext cx="731520" cy="0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FFC000"/>
                </a:solidFill>
                <a:prstDash val="solid"/>
                <a:round/>
                <a:headEnd type="oval" w="med" len="med"/>
                <a:tailEnd type="stealth"/>
              </a:ln>
              <a:effectLst>
                <a:glow rad="25400">
                  <a:schemeClr val="tx1"/>
                </a:glow>
              </a:effectLst>
            </p:spPr>
          </p:cxn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C26C743-2AD4-0719-855C-6C9E6D677F0D}"/>
                  </a:ext>
                </a:extLst>
              </p:cNvPr>
              <p:cNvSpPr txBox="1"/>
              <p:nvPr/>
            </p:nvSpPr>
            <p:spPr>
              <a:xfrm>
                <a:off x="6109325" y="5614602"/>
                <a:ext cx="731520" cy="369332"/>
              </a:xfrm>
              <a:prstGeom prst="rect">
                <a:avLst/>
              </a:prstGeom>
              <a:solidFill>
                <a:srgbClr val="7030A0">
                  <a:alpha val="26441"/>
                </a:srgbClr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31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82EF3D1-F8AD-9677-7B72-700C3FF8D3EA}"/>
                  </a:ext>
                </a:extLst>
              </p:cNvPr>
              <p:cNvSpPr txBox="1"/>
              <p:nvPr/>
            </p:nvSpPr>
            <p:spPr>
              <a:xfrm>
                <a:off x="6118779" y="5237478"/>
                <a:ext cx="731520" cy="369332"/>
              </a:xfrm>
              <a:prstGeom prst="rect">
                <a:avLst/>
              </a:prstGeom>
              <a:solidFill>
                <a:srgbClr val="D6D6F5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Consolas" panose="020B0609020204030204" pitchFamily="49" charset="0"/>
                    <a:ea typeface="CMU Bright" panose="02000603000000000000" pitchFamily="2" charset="0"/>
                    <a:cs typeface="Consolas" panose="020B0609020204030204" pitchFamily="49" charset="0"/>
                  </a:rPr>
                  <a:t>0</a:t>
                </a: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3341A9D-798A-0307-2676-CC71F8825121}"/>
                  </a:ext>
                </a:extLst>
              </p:cNvPr>
              <p:cNvSpPr txBox="1"/>
              <p:nvPr/>
            </p:nvSpPr>
            <p:spPr>
              <a:xfrm>
                <a:off x="6109325" y="5969339"/>
                <a:ext cx="731520" cy="369332"/>
              </a:xfrm>
              <a:prstGeom prst="rect">
                <a:avLst/>
              </a:prstGeom>
              <a:solidFill>
                <a:srgbClr val="7030A0">
                  <a:alpha val="25032"/>
                </a:srgbClr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1</a:t>
                </a:r>
              </a:p>
            </p:txBody>
          </p: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89DD2E6-853F-45DA-A490-E0ED1B778242}"/>
                  </a:ext>
                </a:extLst>
              </p:cNvPr>
              <p:cNvSpPr txBox="1"/>
              <p:nvPr/>
            </p:nvSpPr>
            <p:spPr>
              <a:xfrm>
                <a:off x="5028917" y="6192833"/>
                <a:ext cx="6976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head</a:t>
                </a:r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7DDD907-EFA3-1873-A410-FEFFD16C1C49}"/>
                </a:ext>
              </a:extLst>
            </p:cNvPr>
            <p:cNvSpPr txBox="1"/>
            <p:nvPr/>
          </p:nvSpPr>
          <p:spPr>
            <a:xfrm>
              <a:off x="7051709" y="6289398"/>
              <a:ext cx="16081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 low memory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C0AFC8B-9ACF-A18D-002A-F0735DE561C1}"/>
                </a:ext>
              </a:extLst>
            </p:cNvPr>
            <p:cNvSpPr txBox="1"/>
            <p:nvPr/>
          </p:nvSpPr>
          <p:spPr>
            <a:xfrm>
              <a:off x="8182126" y="5995137"/>
              <a:ext cx="935265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month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766603C-5ECB-DE19-DBC0-399E1711F66A}"/>
                </a:ext>
              </a:extLst>
            </p:cNvPr>
            <p:cNvSpPr txBox="1"/>
            <p:nvPr/>
          </p:nvSpPr>
          <p:spPr>
            <a:xfrm>
              <a:off x="8184917" y="5623923"/>
              <a:ext cx="935265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day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A07A6D1-B63C-B758-0534-C54E1A2168E3}"/>
                </a:ext>
              </a:extLst>
            </p:cNvPr>
            <p:cNvSpPr txBox="1"/>
            <p:nvPr/>
          </p:nvSpPr>
          <p:spPr>
            <a:xfrm>
              <a:off x="8201033" y="5274096"/>
              <a:ext cx="935265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next</a:t>
              </a:r>
            </a:p>
          </p:txBody>
        </p:sp>
      </p:grp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A5546B49-5431-46CB-1EE4-B9F9834C5DD9}"/>
              </a:ext>
            </a:extLst>
          </p:cNvPr>
          <p:cNvSpPr/>
          <p:nvPr/>
        </p:nvSpPr>
        <p:spPr bwMode="auto">
          <a:xfrm>
            <a:off x="8296857" y="4586148"/>
            <a:ext cx="2447712" cy="1099140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x.month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= 1;</a:t>
            </a:r>
          </a:p>
          <a:p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x.day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= 31;</a:t>
            </a:r>
          </a:p>
          <a:p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x.next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= NULL;</a:t>
            </a:r>
          </a:p>
          <a:p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7567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uiExpand="1" build="p"/>
      <p:bldP spid="28" grpId="0" animBg="1"/>
      <p:bldP spid="23" grpId="0" animBg="1"/>
      <p:bldP spid="7" grpId="0"/>
      <p:bldP spid="8" grpId="0" animBg="1"/>
      <p:bldP spid="9" grpId="0" animBg="1"/>
      <p:bldP spid="1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A54FA-C0DF-7614-EEA5-C12FC083A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425009"/>
          </a:xfrm>
        </p:spPr>
        <p:txBody>
          <a:bodyPr/>
          <a:lstStyle/>
          <a:p>
            <a:r>
              <a:rPr lang="en-US" dirty="0"/>
              <a:t>Creating a Node &amp; Inserting it at the </a:t>
            </a:r>
            <a:r>
              <a:rPr lang="en-US" dirty="0">
                <a:solidFill>
                  <a:srgbClr val="FF0000"/>
                </a:solidFill>
              </a:rPr>
              <a:t>Front</a:t>
            </a:r>
            <a:r>
              <a:rPr lang="en-US" dirty="0"/>
              <a:t> of the List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BFDB8C1D-6198-76C0-1B77-FB3546FBB170}"/>
              </a:ext>
            </a:extLst>
          </p:cNvPr>
          <p:cNvSpPr/>
          <p:nvPr/>
        </p:nvSpPr>
        <p:spPr bwMode="auto">
          <a:xfrm>
            <a:off x="7615557" y="627191"/>
            <a:ext cx="2929819" cy="1444485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node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year;</a:t>
            </a:r>
          </a:p>
          <a:p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char *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name;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node </a:t>
            </a:r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next;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A88D07C9-53C4-1C89-B317-CE58EF28585C}"/>
              </a:ext>
            </a:extLst>
          </p:cNvPr>
          <p:cNvSpPr/>
          <p:nvPr/>
        </p:nvSpPr>
        <p:spPr bwMode="auto">
          <a:xfrm>
            <a:off x="98872" y="530251"/>
            <a:ext cx="6889757" cy="428565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create node; </a:t>
            </a:r>
            <a:r>
              <a:rPr lang="en-US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insert at front </a:t>
            </a:r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when passed head</a:t>
            </a:r>
          </a:p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node *</a:t>
            </a:r>
          </a:p>
          <a:p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creatNode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(int year, char *name,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node *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link)</a:t>
            </a:r>
          </a:p>
          <a:p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node *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malloc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if (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!= NULL) {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if ((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-&gt;name = </a:t>
            </a:r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strdup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(name)) == NULL) {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    free(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return NULL;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}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-&gt;year = year;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-&gt;next = link;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return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endParaRPr lang="en-US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3666745-1DD1-E9E0-D37B-E912C98EDD43}"/>
              </a:ext>
            </a:extLst>
          </p:cNvPr>
          <p:cNvSpPr/>
          <p:nvPr/>
        </p:nvSpPr>
        <p:spPr bwMode="auto">
          <a:xfrm>
            <a:off x="6399075" y="2581415"/>
            <a:ext cx="5526430" cy="2326118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calling function body</a:t>
            </a:r>
          </a:p>
          <a:p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node </a:t>
            </a:r>
            <a:r>
              <a:rPr lang="en-US" sz="1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*head = NULL; </a:t>
            </a:r>
            <a:r>
              <a:rPr lang="en-US" sz="14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insert at front</a:t>
            </a:r>
          </a:p>
          <a:p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node </a:t>
            </a:r>
            <a:r>
              <a:rPr lang="en-US" sz="1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14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1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endParaRPr lang="en-US" sz="14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((</a:t>
            </a:r>
            <a:r>
              <a:rPr lang="en-US" sz="14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1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creatNode</a:t>
            </a:r>
            <a:r>
              <a:rPr lang="en-US" sz="1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(2020, "Joe", head)) != NULL) {</a:t>
            </a:r>
          </a:p>
          <a:p>
            <a:r>
              <a:rPr lang="en-US" sz="1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head = </a:t>
            </a:r>
            <a:r>
              <a:rPr lang="en-US" sz="14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1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4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error handling not shown</a:t>
            </a:r>
          </a:p>
          <a:p>
            <a:r>
              <a:rPr lang="en-US" sz="1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1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((</a:t>
            </a:r>
            <a:r>
              <a:rPr lang="en-US" sz="14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1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creatNode</a:t>
            </a:r>
            <a:r>
              <a:rPr lang="en-US" sz="1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(1955, "Sam", head)) != NULL) {</a:t>
            </a:r>
          </a:p>
          <a:p>
            <a:r>
              <a:rPr lang="en-US" sz="1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head = </a:t>
            </a:r>
            <a:r>
              <a:rPr lang="en-US" sz="14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1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4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error handling not shown</a:t>
            </a:r>
          </a:p>
          <a:p>
            <a:r>
              <a:rPr lang="en-US" sz="1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B3D04D71-F97C-E874-18BB-AD446369F545}"/>
              </a:ext>
            </a:extLst>
          </p:cNvPr>
          <p:cNvGrpSpPr/>
          <p:nvPr/>
        </p:nvGrpSpPr>
        <p:grpSpPr>
          <a:xfrm>
            <a:off x="174707" y="5630005"/>
            <a:ext cx="835869" cy="718191"/>
            <a:chOff x="7452006" y="3306391"/>
            <a:chExt cx="835869" cy="71819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E41DBEF8-1BD9-3166-FFF3-D9706D6D7993}"/>
                    </a:ext>
                  </a:extLst>
                </p:cNvPr>
                <p:cNvSpPr txBox="1"/>
                <p:nvPr/>
              </p:nvSpPr>
              <p:spPr>
                <a:xfrm>
                  <a:off x="7452006" y="3624472"/>
                  <a:ext cx="835869" cy="400110"/>
                </a:xfrm>
                <a:prstGeom prst="rect">
                  <a:avLst/>
                </a:prstGeom>
                <a:solidFill>
                  <a:srgbClr val="D6D6F5"/>
                </a:solidFill>
                <a:ln w="25400">
                  <a:solidFill>
                    <a:schemeClr val="bg2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MU Bright" panose="02000603000000000000" pitchFamily="2" charset="0"/>
                          </a:rPr>
                          <m:t>𝑁𝑈𝐿𝐿</m:t>
                        </m:r>
                      </m:oMath>
                    </m:oMathPara>
                  </a14:m>
                  <a:endParaRPr lang="en-US" dirty="0" err="1">
                    <a:solidFill>
                      <a:srgbClr val="FFC000"/>
                    </a:solidFill>
                    <a:effectLst>
                      <a:glow rad="25400">
                        <a:schemeClr val="tx1"/>
                      </a:glow>
                    </a:effectLst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E41DBEF8-1BD9-3166-FFF3-D9706D6D799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52006" y="3624472"/>
                  <a:ext cx="835869" cy="400110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 w="25400">
                  <a:solidFill>
                    <a:schemeClr val="bg2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3EA9BB7-490F-4EA6-DF6A-2E220DDA481E}"/>
                </a:ext>
              </a:extLst>
            </p:cNvPr>
            <p:cNvSpPr txBox="1"/>
            <p:nvPr/>
          </p:nvSpPr>
          <p:spPr>
            <a:xfrm>
              <a:off x="7504180" y="3306391"/>
              <a:ext cx="731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head</a:t>
              </a:r>
            </a:p>
          </p:txBody>
        </p:sp>
      </p:grpSp>
      <p:sp>
        <p:nvSpPr>
          <p:cNvPr id="82" name="TextBox 81">
            <a:extLst>
              <a:ext uri="{FF2B5EF4-FFF2-40B4-BE49-F238E27FC236}">
                <a16:creationId xmlns:a16="http://schemas.microsoft.com/office/drawing/2014/main" id="{31AE0562-C1F2-0C81-E05D-D387146BDA33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379EC8EB-5155-DC97-736E-AE0338C9E59C}"/>
              </a:ext>
            </a:extLst>
          </p:cNvPr>
          <p:cNvGrpSpPr/>
          <p:nvPr/>
        </p:nvGrpSpPr>
        <p:grpSpPr>
          <a:xfrm>
            <a:off x="1706037" y="5406300"/>
            <a:ext cx="3180637" cy="1226320"/>
            <a:chOff x="1706037" y="5406300"/>
            <a:chExt cx="3180637" cy="1226320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29E5BA5-984F-6CFD-2310-D68D0F5630E8}"/>
                </a:ext>
              </a:extLst>
            </p:cNvPr>
            <p:cNvSpPr txBox="1"/>
            <p:nvPr/>
          </p:nvSpPr>
          <p:spPr>
            <a:xfrm>
              <a:off x="1897740" y="6263288"/>
              <a:ext cx="365760" cy="369332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bg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CDFB9006-F68C-A30A-3AAB-A29BF946BEE2}"/>
                </a:ext>
              </a:extLst>
            </p:cNvPr>
            <p:cNvCxnSpPr/>
            <p:nvPr/>
          </p:nvCxnSpPr>
          <p:spPr bwMode="auto">
            <a:xfrm>
              <a:off x="2080620" y="6451482"/>
              <a:ext cx="731520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BDE0378-E591-CA42-BE39-0AA0021E4F93}"/>
                </a:ext>
              </a:extLst>
            </p:cNvPr>
            <p:cNvSpPr txBox="1"/>
            <p:nvPr/>
          </p:nvSpPr>
          <p:spPr>
            <a:xfrm>
              <a:off x="1706037" y="5965680"/>
              <a:ext cx="731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head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D5916FF-65EB-9A9B-00D8-AA0235BEB036}"/>
                </a:ext>
              </a:extLst>
            </p:cNvPr>
            <p:cNvSpPr txBox="1"/>
            <p:nvPr/>
          </p:nvSpPr>
          <p:spPr>
            <a:xfrm>
              <a:off x="2842197" y="6164772"/>
              <a:ext cx="73152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2020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B1DD2EB-60C6-0A74-B7E2-EF9678191CC3}"/>
                </a:ext>
              </a:extLst>
            </p:cNvPr>
            <p:cNvSpPr txBox="1"/>
            <p:nvPr/>
          </p:nvSpPr>
          <p:spPr>
            <a:xfrm>
              <a:off x="3945869" y="6143083"/>
              <a:ext cx="940805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"Joe"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AF4FD07-4A67-523A-0515-112EFAB8C57F}"/>
                </a:ext>
              </a:extLst>
            </p:cNvPr>
            <p:cNvSpPr txBox="1"/>
            <p:nvPr/>
          </p:nvSpPr>
          <p:spPr>
            <a:xfrm>
              <a:off x="2842197" y="5786610"/>
              <a:ext cx="73152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62D987D-2E06-0875-56E3-68C1E319C6DA}"/>
                </a:ext>
              </a:extLst>
            </p:cNvPr>
            <p:cNvSpPr txBox="1"/>
            <p:nvPr/>
          </p:nvSpPr>
          <p:spPr>
            <a:xfrm>
              <a:off x="2851020" y="5406300"/>
              <a:ext cx="739466" cy="369332"/>
            </a:xfrm>
            <a:prstGeom prst="rect">
              <a:avLst/>
            </a:prstGeom>
            <a:solidFill>
              <a:srgbClr val="7030A0">
                <a:alpha val="18000"/>
              </a:srgb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NULL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502CB9E7-1357-9E5C-6878-3A3B7E9576BD}"/>
                </a:ext>
              </a:extLst>
            </p:cNvPr>
            <p:cNvCxnSpPr>
              <a:cxnSpLocks/>
              <a:endCxn id="8" idx="1"/>
            </p:cNvCxnSpPr>
            <p:nvPr/>
          </p:nvCxnSpPr>
          <p:spPr bwMode="auto">
            <a:xfrm>
              <a:off x="3216780" y="5971276"/>
              <a:ext cx="729089" cy="356473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33E2E802-FB76-7461-1D38-4466D9B8668D}"/>
              </a:ext>
            </a:extLst>
          </p:cNvPr>
          <p:cNvGrpSpPr/>
          <p:nvPr/>
        </p:nvGrpSpPr>
        <p:grpSpPr>
          <a:xfrm>
            <a:off x="5841612" y="5494521"/>
            <a:ext cx="6086166" cy="1262306"/>
            <a:chOff x="5841612" y="5494521"/>
            <a:chExt cx="6086166" cy="1262306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E88B381-0127-A706-4897-B0E3E55BCBDD}"/>
                </a:ext>
              </a:extLst>
            </p:cNvPr>
            <p:cNvSpPr txBox="1"/>
            <p:nvPr/>
          </p:nvSpPr>
          <p:spPr>
            <a:xfrm>
              <a:off x="6033315" y="6387495"/>
              <a:ext cx="365760" cy="369332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bg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4B8BAEC3-A014-52CF-0ADD-30CA1010AC38}"/>
                </a:ext>
              </a:extLst>
            </p:cNvPr>
            <p:cNvCxnSpPr/>
            <p:nvPr/>
          </p:nvCxnSpPr>
          <p:spPr bwMode="auto">
            <a:xfrm>
              <a:off x="6216195" y="6575689"/>
              <a:ext cx="731520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95A6ACB-138F-9281-308C-9A277AF91A30}"/>
                </a:ext>
              </a:extLst>
            </p:cNvPr>
            <p:cNvSpPr txBox="1"/>
            <p:nvPr/>
          </p:nvSpPr>
          <p:spPr>
            <a:xfrm>
              <a:off x="5841612" y="6089887"/>
              <a:ext cx="731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head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0C1262E-3097-6E0F-F849-FE5F2156C427}"/>
                </a:ext>
              </a:extLst>
            </p:cNvPr>
            <p:cNvSpPr txBox="1"/>
            <p:nvPr/>
          </p:nvSpPr>
          <p:spPr>
            <a:xfrm>
              <a:off x="9852501" y="6240098"/>
              <a:ext cx="73152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2020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81579BC-EB98-3068-F00D-3DED103DEDDE}"/>
                </a:ext>
              </a:extLst>
            </p:cNvPr>
            <p:cNvSpPr txBox="1"/>
            <p:nvPr/>
          </p:nvSpPr>
          <p:spPr>
            <a:xfrm>
              <a:off x="10986973" y="6223153"/>
              <a:ext cx="940805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"Joe"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337B55D-6921-B7A2-1307-BAAD0A854814}"/>
                </a:ext>
              </a:extLst>
            </p:cNvPr>
            <p:cNvSpPr txBox="1"/>
            <p:nvPr/>
          </p:nvSpPr>
          <p:spPr>
            <a:xfrm>
              <a:off x="9852501" y="5870766"/>
              <a:ext cx="73152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6854CFF-FAA6-3C39-2467-2BF22BC347AC}"/>
                </a:ext>
              </a:extLst>
            </p:cNvPr>
            <p:cNvSpPr txBox="1"/>
            <p:nvPr/>
          </p:nvSpPr>
          <p:spPr>
            <a:xfrm>
              <a:off x="9861324" y="5494521"/>
              <a:ext cx="731520" cy="369332"/>
            </a:xfrm>
            <a:prstGeom prst="rect">
              <a:avLst/>
            </a:prstGeom>
            <a:solidFill>
              <a:srgbClr val="7030A0">
                <a:alpha val="18000"/>
              </a:srgb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NULL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B27B171B-B394-25AC-9ADD-4A5897260EA3}"/>
                </a:ext>
              </a:extLst>
            </p:cNvPr>
            <p:cNvCxnSpPr>
              <a:cxnSpLocks/>
              <a:endCxn id="24" idx="1"/>
            </p:cNvCxnSpPr>
            <p:nvPr/>
          </p:nvCxnSpPr>
          <p:spPr bwMode="auto">
            <a:xfrm>
              <a:off x="10227084" y="6055432"/>
              <a:ext cx="759889" cy="352387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FC65312-6F69-3FEF-8FB6-6F053F316C48}"/>
                </a:ext>
              </a:extLst>
            </p:cNvPr>
            <p:cNvSpPr txBox="1"/>
            <p:nvPr/>
          </p:nvSpPr>
          <p:spPr>
            <a:xfrm>
              <a:off x="7051181" y="6301717"/>
              <a:ext cx="73152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1955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AA81428-A080-147A-13A1-4DF897AA5F3B}"/>
                </a:ext>
              </a:extLst>
            </p:cNvPr>
            <p:cNvSpPr txBox="1"/>
            <p:nvPr/>
          </p:nvSpPr>
          <p:spPr>
            <a:xfrm>
              <a:off x="8157284" y="6304559"/>
              <a:ext cx="940805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"Sam"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5E8684F-1D3B-33B9-A910-A8D12E7A7E56}"/>
                </a:ext>
              </a:extLst>
            </p:cNvPr>
            <p:cNvSpPr txBox="1"/>
            <p:nvPr/>
          </p:nvSpPr>
          <p:spPr>
            <a:xfrm>
              <a:off x="7042358" y="5905221"/>
              <a:ext cx="73152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4F50445-8327-BC37-465F-FE5A2F7118E0}"/>
                </a:ext>
              </a:extLst>
            </p:cNvPr>
            <p:cNvSpPr txBox="1"/>
            <p:nvPr/>
          </p:nvSpPr>
          <p:spPr>
            <a:xfrm>
              <a:off x="7042358" y="5524964"/>
              <a:ext cx="731520" cy="369332"/>
            </a:xfrm>
            <a:prstGeom prst="rect">
              <a:avLst/>
            </a:prstGeom>
            <a:solidFill>
              <a:srgbClr val="7030A0">
                <a:alpha val="18000"/>
              </a:srgb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C0ABB8A3-EF55-2656-AAA3-6B911A9B4046}"/>
                </a:ext>
              </a:extLst>
            </p:cNvPr>
            <p:cNvCxnSpPr>
              <a:cxnSpLocks/>
              <a:endCxn id="29" idx="1"/>
            </p:cNvCxnSpPr>
            <p:nvPr/>
          </p:nvCxnSpPr>
          <p:spPr bwMode="auto">
            <a:xfrm>
              <a:off x="7399252" y="6100528"/>
              <a:ext cx="758032" cy="388697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C506652F-41BA-68BC-1AB0-6A6DCABEF683}"/>
                </a:ext>
              </a:extLst>
            </p:cNvPr>
            <p:cNvCxnSpPr>
              <a:cxnSpLocks/>
              <a:endCxn id="22" idx="1"/>
            </p:cNvCxnSpPr>
            <p:nvPr/>
          </p:nvCxnSpPr>
          <p:spPr bwMode="auto">
            <a:xfrm>
              <a:off x="7414510" y="5702469"/>
              <a:ext cx="2437991" cy="722295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</p:grpSp>
    </p:spTree>
    <p:extLst>
      <p:ext uri="{BB962C8B-B14F-4D97-AF65-F5344CB8AC3E}">
        <p14:creationId xmlns:p14="http://schemas.microsoft.com/office/powerpoint/2010/main" val="2011774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18A344E-449B-29D2-4B28-0AEB1C899670}"/>
              </a:ext>
            </a:extLst>
          </p:cNvPr>
          <p:cNvSpPr txBox="1"/>
          <p:nvPr/>
        </p:nvSpPr>
        <p:spPr>
          <a:xfrm>
            <a:off x="6350000" y="1982383"/>
            <a:ext cx="5577168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6"/>
                </a:solidFill>
              </a:rPr>
              <a:t>Thursday office hours moved to</a:t>
            </a:r>
          </a:p>
          <a:p>
            <a:r>
              <a:rPr lang="en-US" sz="2800" dirty="0">
                <a:solidFill>
                  <a:schemeClr val="accent6"/>
                </a:solidFill>
              </a:rPr>
              <a:t>Section B ZOOM Midterm Review</a:t>
            </a:r>
          </a:p>
          <a:p>
            <a:r>
              <a:rPr lang="en-US" sz="2800" dirty="0">
                <a:solidFill>
                  <a:schemeClr val="accent6"/>
                </a:solidFill>
              </a:rPr>
              <a:t>Thursday 7:30 PM – 8:30 PM</a:t>
            </a:r>
          </a:p>
          <a:p>
            <a:r>
              <a:rPr lang="en-US" sz="2800" dirty="0">
                <a:solidFill>
                  <a:schemeClr val="accent6"/>
                </a:solidFill>
              </a:rPr>
              <a:t>(My office hours zoom #)</a:t>
            </a:r>
          </a:p>
          <a:p>
            <a:r>
              <a:rPr lang="en-US" sz="2800" dirty="0">
                <a:solidFill>
                  <a:schemeClr val="accent6"/>
                </a:solidFill>
              </a:rPr>
              <a:t>(see canvas for number)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34A4D1-085C-81C3-8E35-5FAA8A3F32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832" y="254000"/>
            <a:ext cx="6096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7495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A54FA-C0DF-7614-EEA5-C12FC083A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425009"/>
          </a:xfrm>
        </p:spPr>
        <p:txBody>
          <a:bodyPr/>
          <a:lstStyle/>
          <a:p>
            <a:r>
              <a:rPr lang="en-US" dirty="0"/>
              <a:t>Creating a Node &amp; Inserting it at the </a:t>
            </a:r>
            <a:r>
              <a:rPr lang="en-US" dirty="0">
                <a:solidFill>
                  <a:srgbClr val="FF0000"/>
                </a:solidFill>
              </a:rPr>
              <a:t>End</a:t>
            </a:r>
            <a:r>
              <a:rPr lang="en-US" dirty="0"/>
              <a:t> of the List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3666745-1DD1-E9E0-D37B-E912C98EDD43}"/>
              </a:ext>
            </a:extLst>
          </p:cNvPr>
          <p:cNvSpPr/>
          <p:nvPr/>
        </p:nvSpPr>
        <p:spPr bwMode="auto">
          <a:xfrm>
            <a:off x="96037" y="545008"/>
            <a:ext cx="7219122" cy="5431715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create a node and insert at the end of the list</a:t>
            </a:r>
          </a:p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node *</a:t>
            </a:r>
          </a:p>
          <a:p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insertEnd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(int year, char *name,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node *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head)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endParaRPr lang="en-US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struct node *</a:t>
            </a:r>
            <a:r>
              <a:rPr lang="en-US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head;</a:t>
            </a:r>
          </a:p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struct node *</a:t>
            </a:r>
            <a:r>
              <a:rPr lang="en-US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prev</a:t>
            </a:r>
            <a:r>
              <a:rPr lang="en-US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NULL;  // base case</a:t>
            </a:r>
          </a:p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struct node *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new;</a:t>
            </a:r>
          </a:p>
          <a:p>
            <a:endParaRPr lang="en-US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if ((new = </a:t>
            </a:r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creatNode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(year, name, NULL)) == NULL)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return NULL;</a:t>
            </a:r>
          </a:p>
          <a:p>
            <a:endParaRPr lang="en-US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while (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!= NULL) {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prev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-&gt;next;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if (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prev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== NULL)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return new;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prev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-&gt;next = new;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return head;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41963849-7D6E-853C-FFDD-A160EE0C29A4}"/>
              </a:ext>
            </a:extLst>
          </p:cNvPr>
          <p:cNvSpPr/>
          <p:nvPr/>
        </p:nvSpPr>
        <p:spPr bwMode="auto">
          <a:xfrm>
            <a:off x="4352144" y="5064603"/>
            <a:ext cx="6433777" cy="1779500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node *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head = NULL;  </a:t>
            </a:r>
            <a:r>
              <a:rPr lang="en-US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insert at end</a:t>
            </a:r>
          </a:p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node *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((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insertEnd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(2020, "Joe", head)) != NULL)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head =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endParaRPr lang="en-US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((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insertEnd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(1955, "Sam", head)) != NULL)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head =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0DBF7A9D-E297-545F-9085-3FE64F10DA6F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FC6FB34-75AB-FEFD-811A-904AF32AD28C}"/>
              </a:ext>
            </a:extLst>
          </p:cNvPr>
          <p:cNvGrpSpPr/>
          <p:nvPr/>
        </p:nvGrpSpPr>
        <p:grpSpPr>
          <a:xfrm>
            <a:off x="8498724" y="437662"/>
            <a:ext cx="835869" cy="718191"/>
            <a:chOff x="7452006" y="3306391"/>
            <a:chExt cx="835869" cy="71819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B668740F-D914-DF27-A4E1-3EEC46614F94}"/>
                    </a:ext>
                  </a:extLst>
                </p:cNvPr>
                <p:cNvSpPr txBox="1"/>
                <p:nvPr/>
              </p:nvSpPr>
              <p:spPr>
                <a:xfrm>
                  <a:off x="7452006" y="3624472"/>
                  <a:ext cx="835869" cy="400110"/>
                </a:xfrm>
                <a:prstGeom prst="rect">
                  <a:avLst/>
                </a:prstGeom>
                <a:solidFill>
                  <a:srgbClr val="D6D6F5"/>
                </a:solidFill>
                <a:ln w="25400">
                  <a:solidFill>
                    <a:schemeClr val="bg2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MU Bright" panose="02000603000000000000" pitchFamily="2" charset="0"/>
                          </a:rPr>
                          <m:t>𝑁𝑈𝐿𝐿</m:t>
                        </m:r>
                      </m:oMath>
                    </m:oMathPara>
                  </a14:m>
                  <a:endParaRPr lang="en-US" dirty="0" err="1">
                    <a:solidFill>
                      <a:srgbClr val="FFC000"/>
                    </a:solidFill>
                    <a:effectLst>
                      <a:glow rad="25400">
                        <a:schemeClr val="tx1"/>
                      </a:glow>
                    </a:effectLst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B668740F-D914-DF27-A4E1-3EEC46614F9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52006" y="3624472"/>
                  <a:ext cx="835869" cy="400110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 w="25400">
                  <a:solidFill>
                    <a:schemeClr val="bg2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F7D1894-71ED-8754-9829-2F9CE6FF5E79}"/>
                </a:ext>
              </a:extLst>
            </p:cNvPr>
            <p:cNvSpPr txBox="1"/>
            <p:nvPr/>
          </p:nvSpPr>
          <p:spPr>
            <a:xfrm>
              <a:off x="7504180" y="3306391"/>
              <a:ext cx="731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head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29B7687-D041-889E-67F7-499AD063D010}"/>
              </a:ext>
            </a:extLst>
          </p:cNvPr>
          <p:cNvGrpSpPr/>
          <p:nvPr/>
        </p:nvGrpSpPr>
        <p:grpSpPr>
          <a:xfrm>
            <a:off x="7333300" y="1425033"/>
            <a:ext cx="3180637" cy="1226320"/>
            <a:chOff x="1706037" y="5406300"/>
            <a:chExt cx="3180637" cy="1226320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2794206-C91D-C856-FE49-3F93993FE440}"/>
                </a:ext>
              </a:extLst>
            </p:cNvPr>
            <p:cNvSpPr txBox="1"/>
            <p:nvPr/>
          </p:nvSpPr>
          <p:spPr>
            <a:xfrm>
              <a:off x="1897740" y="6263288"/>
              <a:ext cx="365760" cy="369332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bg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93E6CF0B-2367-D04A-3815-024FF44793E1}"/>
                </a:ext>
              </a:extLst>
            </p:cNvPr>
            <p:cNvCxnSpPr/>
            <p:nvPr/>
          </p:nvCxnSpPr>
          <p:spPr bwMode="auto">
            <a:xfrm>
              <a:off x="2080620" y="6451482"/>
              <a:ext cx="731520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DE6DF74-2CA4-803A-FD36-DDD5BC8B8C8B}"/>
                </a:ext>
              </a:extLst>
            </p:cNvPr>
            <p:cNvSpPr txBox="1"/>
            <p:nvPr/>
          </p:nvSpPr>
          <p:spPr>
            <a:xfrm>
              <a:off x="1706037" y="5965680"/>
              <a:ext cx="731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head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2FE1AE1-F61B-7477-9009-08A983A8AB91}"/>
                </a:ext>
              </a:extLst>
            </p:cNvPr>
            <p:cNvSpPr txBox="1"/>
            <p:nvPr/>
          </p:nvSpPr>
          <p:spPr>
            <a:xfrm>
              <a:off x="2842197" y="6164772"/>
              <a:ext cx="73152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2020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2DABB89-5D61-F2B9-B091-24A4D8B99F96}"/>
                </a:ext>
              </a:extLst>
            </p:cNvPr>
            <p:cNvSpPr txBox="1"/>
            <p:nvPr/>
          </p:nvSpPr>
          <p:spPr>
            <a:xfrm>
              <a:off x="3945869" y="6143083"/>
              <a:ext cx="940805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"Joe"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747C1C7-C34B-4D2B-5C10-07D188FC8BC9}"/>
                </a:ext>
              </a:extLst>
            </p:cNvPr>
            <p:cNvSpPr txBox="1"/>
            <p:nvPr/>
          </p:nvSpPr>
          <p:spPr>
            <a:xfrm>
              <a:off x="2842197" y="5786610"/>
              <a:ext cx="73152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58C93D9-A26A-BB69-0BCC-3DD456B989EE}"/>
                </a:ext>
              </a:extLst>
            </p:cNvPr>
            <p:cNvSpPr txBox="1"/>
            <p:nvPr/>
          </p:nvSpPr>
          <p:spPr>
            <a:xfrm>
              <a:off x="2851020" y="5406300"/>
              <a:ext cx="739466" cy="369332"/>
            </a:xfrm>
            <a:prstGeom prst="rect">
              <a:avLst/>
            </a:prstGeom>
            <a:solidFill>
              <a:srgbClr val="7030A0">
                <a:alpha val="18000"/>
              </a:srgb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NULL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9E4ECC3D-5D40-50B1-461F-9280860956C3}"/>
                </a:ext>
              </a:extLst>
            </p:cNvPr>
            <p:cNvCxnSpPr>
              <a:cxnSpLocks/>
              <a:endCxn id="22" idx="1"/>
            </p:cNvCxnSpPr>
            <p:nvPr/>
          </p:nvCxnSpPr>
          <p:spPr bwMode="auto">
            <a:xfrm>
              <a:off x="3216780" y="5971276"/>
              <a:ext cx="729089" cy="356473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B2D3154D-30BF-7136-1C43-6A372A52C8F9}"/>
              </a:ext>
            </a:extLst>
          </p:cNvPr>
          <p:cNvGrpSpPr/>
          <p:nvPr/>
        </p:nvGrpSpPr>
        <p:grpSpPr>
          <a:xfrm>
            <a:off x="7203273" y="3186252"/>
            <a:ext cx="4806002" cy="1790768"/>
            <a:chOff x="5841612" y="4966059"/>
            <a:chExt cx="4806002" cy="1790768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570EB27-58E1-2E04-F87F-7BECAD9F7A33}"/>
                </a:ext>
              </a:extLst>
            </p:cNvPr>
            <p:cNvSpPr txBox="1"/>
            <p:nvPr/>
          </p:nvSpPr>
          <p:spPr>
            <a:xfrm>
              <a:off x="6033315" y="6387495"/>
              <a:ext cx="365760" cy="369332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bg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614608BA-C69C-6242-3CD6-B69E52B98CCF}"/>
                </a:ext>
              </a:extLst>
            </p:cNvPr>
            <p:cNvCxnSpPr/>
            <p:nvPr/>
          </p:nvCxnSpPr>
          <p:spPr bwMode="auto">
            <a:xfrm>
              <a:off x="6216195" y="6575689"/>
              <a:ext cx="731520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AC1503F-7AF9-4E17-30A5-047C0B4D1E73}"/>
                </a:ext>
              </a:extLst>
            </p:cNvPr>
            <p:cNvSpPr txBox="1"/>
            <p:nvPr/>
          </p:nvSpPr>
          <p:spPr>
            <a:xfrm>
              <a:off x="5841612" y="6089887"/>
              <a:ext cx="731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head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3EB5E61-BFC2-05E5-F392-DF3988BA53C8}"/>
                </a:ext>
              </a:extLst>
            </p:cNvPr>
            <p:cNvSpPr txBox="1"/>
            <p:nvPr/>
          </p:nvSpPr>
          <p:spPr>
            <a:xfrm>
              <a:off x="8572337" y="5711636"/>
              <a:ext cx="73152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1955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52606AB-E4D5-00E7-9324-1F00AE8B6D2D}"/>
                </a:ext>
              </a:extLst>
            </p:cNvPr>
            <p:cNvSpPr txBox="1"/>
            <p:nvPr/>
          </p:nvSpPr>
          <p:spPr>
            <a:xfrm>
              <a:off x="9706809" y="5694691"/>
              <a:ext cx="940805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"Sam"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09D4BC5-0344-7695-6D65-9FECD1B14B65}"/>
                </a:ext>
              </a:extLst>
            </p:cNvPr>
            <p:cNvSpPr txBox="1"/>
            <p:nvPr/>
          </p:nvSpPr>
          <p:spPr>
            <a:xfrm>
              <a:off x="8572337" y="5342304"/>
              <a:ext cx="73152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A85E051-1163-84A4-9174-D39D818930CE}"/>
                </a:ext>
              </a:extLst>
            </p:cNvPr>
            <p:cNvSpPr txBox="1"/>
            <p:nvPr/>
          </p:nvSpPr>
          <p:spPr>
            <a:xfrm>
              <a:off x="8581160" y="4966059"/>
              <a:ext cx="731520" cy="369332"/>
            </a:xfrm>
            <a:prstGeom prst="rect">
              <a:avLst/>
            </a:prstGeom>
            <a:solidFill>
              <a:srgbClr val="7030A0">
                <a:alpha val="18000"/>
              </a:srgb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NULL</a:t>
              </a: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B128CD4B-909C-FF50-E696-5B166956F559}"/>
                </a:ext>
              </a:extLst>
            </p:cNvPr>
            <p:cNvCxnSpPr>
              <a:cxnSpLocks/>
              <a:endCxn id="31" idx="1"/>
            </p:cNvCxnSpPr>
            <p:nvPr/>
          </p:nvCxnSpPr>
          <p:spPr bwMode="auto">
            <a:xfrm>
              <a:off x="8946920" y="5526970"/>
              <a:ext cx="759889" cy="352387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4A5586D-BFE2-2A71-C7C1-B5937B4D5A29}"/>
                </a:ext>
              </a:extLst>
            </p:cNvPr>
            <p:cNvSpPr txBox="1"/>
            <p:nvPr/>
          </p:nvSpPr>
          <p:spPr>
            <a:xfrm>
              <a:off x="7051181" y="6301717"/>
              <a:ext cx="73152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2020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754C8FA-722F-21AE-D977-00FE78AC0816}"/>
                </a:ext>
              </a:extLst>
            </p:cNvPr>
            <p:cNvSpPr txBox="1"/>
            <p:nvPr/>
          </p:nvSpPr>
          <p:spPr>
            <a:xfrm>
              <a:off x="8157284" y="6304559"/>
              <a:ext cx="940805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"Joe"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71018A0-3660-9B7A-CFDF-CEC082D0AFBC}"/>
                </a:ext>
              </a:extLst>
            </p:cNvPr>
            <p:cNvSpPr txBox="1"/>
            <p:nvPr/>
          </p:nvSpPr>
          <p:spPr>
            <a:xfrm>
              <a:off x="7042358" y="5905221"/>
              <a:ext cx="73152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1BB204F-FEB1-CE66-F753-ABAC13C4970C}"/>
                </a:ext>
              </a:extLst>
            </p:cNvPr>
            <p:cNvSpPr txBox="1"/>
            <p:nvPr/>
          </p:nvSpPr>
          <p:spPr>
            <a:xfrm>
              <a:off x="7042358" y="5524964"/>
              <a:ext cx="731520" cy="369332"/>
            </a:xfrm>
            <a:prstGeom prst="rect">
              <a:avLst/>
            </a:prstGeom>
            <a:solidFill>
              <a:srgbClr val="7030A0">
                <a:alpha val="18000"/>
              </a:srgb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5FA616D7-BBC8-04CA-9FCA-E1C5E9DF2DE5}"/>
                </a:ext>
              </a:extLst>
            </p:cNvPr>
            <p:cNvCxnSpPr>
              <a:cxnSpLocks/>
              <a:endCxn id="36" idx="1"/>
            </p:cNvCxnSpPr>
            <p:nvPr/>
          </p:nvCxnSpPr>
          <p:spPr bwMode="auto">
            <a:xfrm>
              <a:off x="7399252" y="6100528"/>
              <a:ext cx="758032" cy="388697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020367BB-2F56-9F83-3793-3F1275ED4ACF}"/>
                </a:ext>
              </a:extLst>
            </p:cNvPr>
            <p:cNvCxnSpPr>
              <a:cxnSpLocks/>
              <a:endCxn id="30" idx="1"/>
            </p:cNvCxnSpPr>
            <p:nvPr/>
          </p:nvCxnSpPr>
          <p:spPr bwMode="auto">
            <a:xfrm>
              <a:off x="7399252" y="5690123"/>
              <a:ext cx="1173085" cy="206179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</p:grpSp>
    </p:spTree>
    <p:extLst>
      <p:ext uri="{BB962C8B-B14F-4D97-AF65-F5344CB8AC3E}">
        <p14:creationId xmlns:p14="http://schemas.microsoft.com/office/powerpoint/2010/main" val="2077628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6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A54FA-C0DF-7614-EEA5-C12FC083A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244" y="528610"/>
            <a:ext cx="10515600" cy="425009"/>
          </a:xfrm>
        </p:spPr>
        <p:txBody>
          <a:bodyPr/>
          <a:lstStyle/>
          <a:p>
            <a:r>
              <a:rPr lang="en-US" dirty="0"/>
              <a:t>"Dumping" the Linked List</a:t>
            </a:r>
            <a:br>
              <a:rPr lang="en-US" dirty="0"/>
            </a:br>
            <a:r>
              <a:rPr lang="en-US" i="1" dirty="0">
                <a:solidFill>
                  <a:schemeClr val="accent5"/>
                </a:solidFill>
              </a:rPr>
              <a:t> </a:t>
            </a:r>
            <a:r>
              <a:rPr lang="en-US" sz="2400" i="1" dirty="0">
                <a:solidFill>
                  <a:schemeClr val="accent5"/>
                </a:solidFill>
              </a:rPr>
              <a:t>"walk the list from head to tail"</a:t>
            </a:r>
            <a:endParaRPr lang="en-US" i="1" dirty="0">
              <a:solidFill>
                <a:schemeClr val="accent5"/>
              </a:solidFill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3666745-1DD1-E9E0-D37B-E912C98EDD43}"/>
              </a:ext>
            </a:extLst>
          </p:cNvPr>
          <p:cNvSpPr/>
          <p:nvPr/>
        </p:nvSpPr>
        <p:spPr bwMode="auto">
          <a:xfrm>
            <a:off x="1322166" y="3542610"/>
            <a:ext cx="8728436" cy="292360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node *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head;</a:t>
            </a:r>
            <a:endParaRPr lang="en-US" sz="2000" i="1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node *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…</a:t>
            </a:r>
          </a:p>
          <a:p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("\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nDumping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All Data\n");</a:t>
            </a:r>
          </a:p>
          <a:p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head;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while (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!= NULL) {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("year: %d name: %s\n", 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-&gt;year, 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-&gt;name);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-&gt;next;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0DBF7A9D-E297-545F-9085-3FE64F10DA6F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05" name="Rounded Rectangle 104">
            <a:extLst>
              <a:ext uri="{FF2B5EF4-FFF2-40B4-BE49-F238E27FC236}">
                <a16:creationId xmlns:a16="http://schemas.microsoft.com/office/drawing/2014/main" id="{913C7628-EDA5-DB14-EFD9-3F7B04F422AB}"/>
              </a:ext>
            </a:extLst>
          </p:cNvPr>
          <p:cNvSpPr/>
          <p:nvPr/>
        </p:nvSpPr>
        <p:spPr bwMode="auto">
          <a:xfrm>
            <a:off x="7067918" y="3583875"/>
            <a:ext cx="3184816" cy="1120231"/>
          </a:xfrm>
          <a:prstGeom prst="roundRect">
            <a:avLst>
              <a:gd name="adj" fmla="val 5733"/>
            </a:avLst>
          </a:prstGeom>
          <a:solidFill>
            <a:schemeClr val="accent4">
              <a:lumMod val="20000"/>
              <a:lumOff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Dumping All Data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year: 1955 name: Sam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year: 2020 name: Joe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13AC97A-99DB-9EFD-E93E-3572F85F933B}"/>
              </a:ext>
            </a:extLst>
          </p:cNvPr>
          <p:cNvGrpSpPr/>
          <p:nvPr/>
        </p:nvGrpSpPr>
        <p:grpSpPr>
          <a:xfrm>
            <a:off x="5172671" y="2219982"/>
            <a:ext cx="731520" cy="914336"/>
            <a:chOff x="511627" y="3595741"/>
            <a:chExt cx="731520" cy="914336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714661D-3ED4-4A1B-0F83-29AFEEA74813}"/>
                </a:ext>
              </a:extLst>
            </p:cNvPr>
            <p:cNvSpPr txBox="1"/>
            <p:nvPr/>
          </p:nvSpPr>
          <p:spPr>
            <a:xfrm>
              <a:off x="716081" y="3860951"/>
              <a:ext cx="365760" cy="369332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bg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2AC6DDB-0258-336B-967D-BC35CDFA2ACE}"/>
                </a:ext>
              </a:extLst>
            </p:cNvPr>
            <p:cNvSpPr txBox="1"/>
            <p:nvPr/>
          </p:nvSpPr>
          <p:spPr>
            <a:xfrm>
              <a:off x="511627" y="4140745"/>
              <a:ext cx="731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ptr</a:t>
              </a:r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0332184D-3EBC-93C8-62A6-FBE1E2FC6FE4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901720" y="3595741"/>
              <a:ext cx="0" cy="436243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22388A3-1526-8AE5-9D02-08BBEA8A2D60}"/>
              </a:ext>
            </a:extLst>
          </p:cNvPr>
          <p:cNvGrpSpPr/>
          <p:nvPr/>
        </p:nvGrpSpPr>
        <p:grpSpPr>
          <a:xfrm>
            <a:off x="7980927" y="2131678"/>
            <a:ext cx="731520" cy="914336"/>
            <a:chOff x="511627" y="3595741"/>
            <a:chExt cx="731520" cy="914336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5A44E1A-8FEF-CEA7-9113-53B7FA609C94}"/>
                </a:ext>
              </a:extLst>
            </p:cNvPr>
            <p:cNvSpPr txBox="1"/>
            <p:nvPr/>
          </p:nvSpPr>
          <p:spPr>
            <a:xfrm>
              <a:off x="716081" y="3860951"/>
              <a:ext cx="365760" cy="369332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bg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310029B-41A6-DD36-6BC8-3FC16DD7544F}"/>
                </a:ext>
              </a:extLst>
            </p:cNvPr>
            <p:cNvSpPr txBox="1"/>
            <p:nvPr/>
          </p:nvSpPr>
          <p:spPr>
            <a:xfrm>
              <a:off x="511627" y="4140745"/>
              <a:ext cx="731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ptr</a:t>
              </a:r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E8305CD3-E808-6FA8-9A76-4F97F8D86E51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901720" y="3595741"/>
              <a:ext cx="0" cy="436243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BE353F9-A0A8-DB98-930C-1656138607BC}"/>
              </a:ext>
            </a:extLst>
          </p:cNvPr>
          <p:cNvGrpSpPr/>
          <p:nvPr/>
        </p:nvGrpSpPr>
        <p:grpSpPr>
          <a:xfrm>
            <a:off x="10789182" y="2396888"/>
            <a:ext cx="731520" cy="670217"/>
            <a:chOff x="4722914" y="3800170"/>
            <a:chExt cx="731520" cy="670217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D7C67EE0-5B5F-14B9-B671-A20AB4B06E73}"/>
                </a:ext>
              </a:extLst>
            </p:cNvPr>
            <p:cNvGrpSpPr/>
            <p:nvPr/>
          </p:nvGrpSpPr>
          <p:grpSpPr>
            <a:xfrm>
              <a:off x="4722914" y="3821261"/>
              <a:ext cx="731520" cy="649126"/>
              <a:chOff x="511627" y="3860951"/>
              <a:chExt cx="731520" cy="649126"/>
            </a:xfrm>
          </p:grpSpPr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317A16E7-A086-CFDC-E4C3-E0AAB527176F}"/>
                  </a:ext>
                </a:extLst>
              </p:cNvPr>
              <p:cNvSpPr txBox="1"/>
              <p:nvPr/>
            </p:nvSpPr>
            <p:spPr>
              <a:xfrm>
                <a:off x="716081" y="3860951"/>
                <a:ext cx="365760" cy="369332"/>
              </a:xfrm>
              <a:prstGeom prst="rect">
                <a:avLst/>
              </a:prstGeom>
              <a:solidFill>
                <a:srgbClr val="D6D6F5"/>
              </a:solidFill>
              <a:ln w="25400">
                <a:solidFill>
                  <a:schemeClr val="bg2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B74184D-3AD4-BEAE-7AB8-44EAFC39F0CE}"/>
                  </a:ext>
                </a:extLst>
              </p:cNvPr>
              <p:cNvSpPr txBox="1"/>
              <p:nvPr/>
            </p:nvSpPr>
            <p:spPr>
              <a:xfrm>
                <a:off x="511627" y="4140745"/>
                <a:ext cx="7315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err="1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ptr</a:t>
                </a:r>
                <a:endPara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763D4AD2-4734-5E13-67B2-F2BB6F799612}"/>
                    </a:ext>
                  </a:extLst>
                </p:cNvPr>
                <p:cNvSpPr txBox="1"/>
                <p:nvPr/>
              </p:nvSpPr>
              <p:spPr>
                <a:xfrm>
                  <a:off x="4927368" y="3800170"/>
                  <a:ext cx="365760" cy="369332"/>
                </a:xfrm>
                <a:prstGeom prst="rect">
                  <a:avLst/>
                </a:prstGeom>
                <a:noFill/>
                <a:effectLst/>
              </p:spPr>
              <p:txBody>
                <a:bodyPr wrap="square" t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MU Bright" panose="02000603000000000000" pitchFamily="2" charset="0"/>
                          </a:rPr>
                          <m:t>∅</m:t>
                        </m:r>
                      </m:oMath>
                    </m:oMathPara>
                  </a14:m>
                  <a:endParaRPr lang="en-US" dirty="0" err="1">
                    <a:solidFill>
                      <a:srgbClr val="FFC000"/>
                    </a:solidFill>
                    <a:effectLst>
                      <a:glow rad="25400">
                        <a:schemeClr val="tx1"/>
                      </a:glow>
                    </a:effectLst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763D4AD2-4734-5E13-67B2-F2BB6F7996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27368" y="3800170"/>
                  <a:ext cx="365760" cy="369332"/>
                </a:xfrm>
                <a:prstGeom prst="rect">
                  <a:avLst/>
                </a:prstGeom>
                <a:blipFill>
                  <a:blip r:embed="rId3"/>
                  <a:stretch>
                    <a:fillRect l="-6667" r="-10000" b="-20690"/>
                  </a:stretch>
                </a:blipFill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193D5D38-7FE5-A81B-2B67-92814ED8F779}"/>
              </a:ext>
            </a:extLst>
          </p:cNvPr>
          <p:cNvGrpSpPr/>
          <p:nvPr/>
        </p:nvGrpSpPr>
        <p:grpSpPr>
          <a:xfrm>
            <a:off x="4268844" y="994884"/>
            <a:ext cx="6086166" cy="1262306"/>
            <a:chOff x="5841612" y="5494521"/>
            <a:chExt cx="6086166" cy="126230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AD1FFCE-8EA6-C63F-A806-712B6B5D94F8}"/>
                </a:ext>
              </a:extLst>
            </p:cNvPr>
            <p:cNvSpPr txBox="1"/>
            <p:nvPr/>
          </p:nvSpPr>
          <p:spPr>
            <a:xfrm>
              <a:off x="6033315" y="6387495"/>
              <a:ext cx="365760" cy="369332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bg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B16A990B-34DC-B630-D382-BB1C9DC150A1}"/>
                </a:ext>
              </a:extLst>
            </p:cNvPr>
            <p:cNvCxnSpPr/>
            <p:nvPr/>
          </p:nvCxnSpPr>
          <p:spPr bwMode="auto">
            <a:xfrm>
              <a:off x="6216195" y="6575689"/>
              <a:ext cx="731520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DE3143E-16EA-BC3A-834E-2F39A187650D}"/>
                </a:ext>
              </a:extLst>
            </p:cNvPr>
            <p:cNvSpPr txBox="1"/>
            <p:nvPr/>
          </p:nvSpPr>
          <p:spPr>
            <a:xfrm>
              <a:off x="5841612" y="6089887"/>
              <a:ext cx="731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head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D89F456-270F-53A9-931A-B778AB5F64CC}"/>
                </a:ext>
              </a:extLst>
            </p:cNvPr>
            <p:cNvSpPr txBox="1"/>
            <p:nvPr/>
          </p:nvSpPr>
          <p:spPr>
            <a:xfrm>
              <a:off x="9852501" y="6240098"/>
              <a:ext cx="73152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2020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FD123FA-BB32-6E39-1C09-7B6D57EF79FE}"/>
                </a:ext>
              </a:extLst>
            </p:cNvPr>
            <p:cNvSpPr txBox="1"/>
            <p:nvPr/>
          </p:nvSpPr>
          <p:spPr>
            <a:xfrm>
              <a:off x="10986973" y="6223153"/>
              <a:ext cx="940805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"Joe"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49E1691-798B-851F-39B2-68681EBACDCC}"/>
                </a:ext>
              </a:extLst>
            </p:cNvPr>
            <p:cNvSpPr txBox="1"/>
            <p:nvPr/>
          </p:nvSpPr>
          <p:spPr>
            <a:xfrm>
              <a:off x="9852501" y="5870766"/>
              <a:ext cx="73152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E239A30-C2B7-A811-EFBD-A788DF6F3823}"/>
                </a:ext>
              </a:extLst>
            </p:cNvPr>
            <p:cNvSpPr txBox="1"/>
            <p:nvPr/>
          </p:nvSpPr>
          <p:spPr>
            <a:xfrm>
              <a:off x="9861324" y="5494521"/>
              <a:ext cx="731520" cy="369332"/>
            </a:xfrm>
            <a:prstGeom prst="rect">
              <a:avLst/>
            </a:prstGeom>
            <a:solidFill>
              <a:srgbClr val="7030A0">
                <a:alpha val="18000"/>
              </a:srgb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NULL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140DD595-5244-97C4-6234-7A83E0560C64}"/>
                </a:ext>
              </a:extLst>
            </p:cNvPr>
            <p:cNvCxnSpPr>
              <a:cxnSpLocks/>
              <a:endCxn id="9" idx="1"/>
            </p:cNvCxnSpPr>
            <p:nvPr/>
          </p:nvCxnSpPr>
          <p:spPr bwMode="auto">
            <a:xfrm>
              <a:off x="10227084" y="6055432"/>
              <a:ext cx="759889" cy="352387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9C54260-4417-1551-55C1-CD17397F4AB0}"/>
                </a:ext>
              </a:extLst>
            </p:cNvPr>
            <p:cNvSpPr txBox="1"/>
            <p:nvPr/>
          </p:nvSpPr>
          <p:spPr>
            <a:xfrm>
              <a:off x="7051181" y="6301717"/>
              <a:ext cx="73152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1955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FDE56EC-AB6D-D30E-4D9B-51AD27920E61}"/>
                </a:ext>
              </a:extLst>
            </p:cNvPr>
            <p:cNvSpPr txBox="1"/>
            <p:nvPr/>
          </p:nvSpPr>
          <p:spPr>
            <a:xfrm>
              <a:off x="8157284" y="6304559"/>
              <a:ext cx="940805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"Sam"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8B84136-8F97-5D76-FA15-8B5DA3C37A78}"/>
                </a:ext>
              </a:extLst>
            </p:cNvPr>
            <p:cNvSpPr txBox="1"/>
            <p:nvPr/>
          </p:nvSpPr>
          <p:spPr>
            <a:xfrm>
              <a:off x="7042358" y="5905221"/>
              <a:ext cx="73152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F2B5B12-5869-D1C9-5D10-C82C9E8DBFAE}"/>
                </a:ext>
              </a:extLst>
            </p:cNvPr>
            <p:cNvSpPr txBox="1"/>
            <p:nvPr/>
          </p:nvSpPr>
          <p:spPr>
            <a:xfrm>
              <a:off x="7042358" y="5524964"/>
              <a:ext cx="731520" cy="369332"/>
            </a:xfrm>
            <a:prstGeom prst="rect">
              <a:avLst/>
            </a:prstGeom>
            <a:solidFill>
              <a:srgbClr val="7030A0">
                <a:alpha val="18000"/>
              </a:srgb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467752C2-ABF8-2C1F-A366-9FF262F8A70E}"/>
                </a:ext>
              </a:extLst>
            </p:cNvPr>
            <p:cNvCxnSpPr>
              <a:cxnSpLocks/>
              <a:endCxn id="14" idx="1"/>
            </p:cNvCxnSpPr>
            <p:nvPr/>
          </p:nvCxnSpPr>
          <p:spPr bwMode="auto">
            <a:xfrm>
              <a:off x="7399252" y="6100528"/>
              <a:ext cx="758032" cy="388697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45896D98-AD37-83B1-A1F4-8CA333F48840}"/>
                </a:ext>
              </a:extLst>
            </p:cNvPr>
            <p:cNvCxnSpPr>
              <a:cxnSpLocks/>
              <a:endCxn id="8" idx="1"/>
            </p:cNvCxnSpPr>
            <p:nvPr/>
          </p:nvCxnSpPr>
          <p:spPr bwMode="auto">
            <a:xfrm>
              <a:off x="7414510" y="5702469"/>
              <a:ext cx="2437991" cy="722295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</p:grp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3FA29AF6-E007-029B-B78B-46A28AFB6D70}"/>
              </a:ext>
            </a:extLst>
          </p:cNvPr>
          <p:cNvSpPr/>
          <p:nvPr/>
        </p:nvSpPr>
        <p:spPr bwMode="auto">
          <a:xfrm>
            <a:off x="91792" y="1017550"/>
            <a:ext cx="2929819" cy="1444485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node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year;</a:t>
            </a:r>
          </a:p>
          <a:p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char *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name;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node </a:t>
            </a:r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next;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3496983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10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A54FA-C0DF-7614-EEA5-C12FC083A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425009"/>
          </a:xfrm>
        </p:spPr>
        <p:txBody>
          <a:bodyPr/>
          <a:lstStyle/>
          <a:p>
            <a:r>
              <a:rPr lang="en-US" dirty="0"/>
              <a:t>Finding A Node Containing a Specific Payload Value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31AE0562-C1F2-0C81-E05D-D387146BDA33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3D54B4B0-65D3-3D29-88E3-690D284C47D0}"/>
              </a:ext>
            </a:extLst>
          </p:cNvPr>
          <p:cNvSpPr/>
          <p:nvPr/>
        </p:nvSpPr>
        <p:spPr bwMode="auto">
          <a:xfrm>
            <a:off x="1494148" y="2725483"/>
            <a:ext cx="6841730" cy="2663306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node *</a:t>
            </a:r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findNode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(char *name, struct node *</a:t>
            </a:r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while (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!= NULL) {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if (</a:t>
            </a:r>
            <a:r>
              <a:rPr lang="en-US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strcmp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(name,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-&gt;name) == 0)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break;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-&gt;next;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return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87" name="Rounded Rectangle 86">
            <a:extLst>
              <a:ext uri="{FF2B5EF4-FFF2-40B4-BE49-F238E27FC236}">
                <a16:creationId xmlns:a16="http://schemas.microsoft.com/office/drawing/2014/main" id="{2A137055-CBBF-FB72-E620-1D3BAE387431}"/>
              </a:ext>
            </a:extLst>
          </p:cNvPr>
          <p:cNvSpPr/>
          <p:nvPr/>
        </p:nvSpPr>
        <p:spPr bwMode="auto">
          <a:xfrm>
            <a:off x="1712404" y="5502954"/>
            <a:ext cx="7811986" cy="1296316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node *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found;</a:t>
            </a:r>
          </a:p>
          <a:p>
            <a:endParaRPr lang="en-US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((found = </a:t>
            </a:r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findNode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("Joe", head)) != NULL)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("year: %d name: %s\n", found-&gt;year, found-&gt;name);</a:t>
            </a:r>
            <a:endParaRPr lang="en-US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CF65D12-8FD0-0223-0C26-AA26B204E47A}"/>
              </a:ext>
            </a:extLst>
          </p:cNvPr>
          <p:cNvGrpSpPr/>
          <p:nvPr/>
        </p:nvGrpSpPr>
        <p:grpSpPr>
          <a:xfrm>
            <a:off x="3133805" y="1770106"/>
            <a:ext cx="731520" cy="914336"/>
            <a:chOff x="511627" y="3595741"/>
            <a:chExt cx="731520" cy="91433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9E33B57-4B33-FD5A-FB74-B7C84A89AAB1}"/>
                </a:ext>
              </a:extLst>
            </p:cNvPr>
            <p:cNvSpPr txBox="1"/>
            <p:nvPr/>
          </p:nvSpPr>
          <p:spPr>
            <a:xfrm>
              <a:off x="716081" y="3860951"/>
              <a:ext cx="365760" cy="369332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bg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5F9392F-A735-9753-14EB-96F544C08E40}"/>
                </a:ext>
              </a:extLst>
            </p:cNvPr>
            <p:cNvSpPr txBox="1"/>
            <p:nvPr/>
          </p:nvSpPr>
          <p:spPr>
            <a:xfrm>
              <a:off x="511627" y="4140745"/>
              <a:ext cx="731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ptr</a:t>
              </a:r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57FA4CF2-0737-77C3-3A7C-951ABFC2D87C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901720" y="3595741"/>
              <a:ext cx="0" cy="436243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6BA12101-921D-4519-73AE-6AE5AD572F95}"/>
              </a:ext>
            </a:extLst>
          </p:cNvPr>
          <p:cNvGrpSpPr/>
          <p:nvPr/>
        </p:nvGrpSpPr>
        <p:grpSpPr>
          <a:xfrm>
            <a:off x="5942061" y="1681802"/>
            <a:ext cx="731520" cy="914336"/>
            <a:chOff x="511627" y="3595741"/>
            <a:chExt cx="731520" cy="91433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F71169D-0B19-D974-9299-E1893BAF0A6D}"/>
                </a:ext>
              </a:extLst>
            </p:cNvPr>
            <p:cNvSpPr txBox="1"/>
            <p:nvPr/>
          </p:nvSpPr>
          <p:spPr>
            <a:xfrm>
              <a:off x="716081" y="3860951"/>
              <a:ext cx="365760" cy="369332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bg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7CE1734-DE90-C722-F6E2-2F3B6123F03D}"/>
                </a:ext>
              </a:extLst>
            </p:cNvPr>
            <p:cNvSpPr txBox="1"/>
            <p:nvPr/>
          </p:nvSpPr>
          <p:spPr>
            <a:xfrm>
              <a:off x="511627" y="4140745"/>
              <a:ext cx="731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ptr</a:t>
              </a:r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0995E139-3A04-A41D-BAC9-ACC6D1DC523F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901720" y="3595741"/>
              <a:ext cx="0" cy="436243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4DC00C4-37C6-23BD-CA5C-10710B560C69}"/>
              </a:ext>
            </a:extLst>
          </p:cNvPr>
          <p:cNvGrpSpPr/>
          <p:nvPr/>
        </p:nvGrpSpPr>
        <p:grpSpPr>
          <a:xfrm>
            <a:off x="2229978" y="545008"/>
            <a:ext cx="6086166" cy="1262306"/>
            <a:chOff x="5841612" y="5494521"/>
            <a:chExt cx="6086166" cy="1262306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C7EF6E5-10DA-8FBF-01DF-4A105929093E}"/>
                </a:ext>
              </a:extLst>
            </p:cNvPr>
            <p:cNvSpPr txBox="1"/>
            <p:nvPr/>
          </p:nvSpPr>
          <p:spPr>
            <a:xfrm>
              <a:off x="6033315" y="6387495"/>
              <a:ext cx="365760" cy="369332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bg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73B07961-6FDF-CB3E-3ED8-50849D712BEF}"/>
                </a:ext>
              </a:extLst>
            </p:cNvPr>
            <p:cNvCxnSpPr/>
            <p:nvPr/>
          </p:nvCxnSpPr>
          <p:spPr bwMode="auto">
            <a:xfrm>
              <a:off x="6216195" y="6575689"/>
              <a:ext cx="731520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A4B4937-D324-1BF7-1806-1A7444626901}"/>
                </a:ext>
              </a:extLst>
            </p:cNvPr>
            <p:cNvSpPr txBox="1"/>
            <p:nvPr/>
          </p:nvSpPr>
          <p:spPr>
            <a:xfrm>
              <a:off x="5841612" y="6089887"/>
              <a:ext cx="731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head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8BAECDF-F331-ECD5-B0AE-C382F73A4B75}"/>
                </a:ext>
              </a:extLst>
            </p:cNvPr>
            <p:cNvSpPr txBox="1"/>
            <p:nvPr/>
          </p:nvSpPr>
          <p:spPr>
            <a:xfrm>
              <a:off x="9852501" y="6240098"/>
              <a:ext cx="73152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2020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320AF65-AF72-0F9A-F048-AE5AF417005E}"/>
                </a:ext>
              </a:extLst>
            </p:cNvPr>
            <p:cNvSpPr txBox="1"/>
            <p:nvPr/>
          </p:nvSpPr>
          <p:spPr>
            <a:xfrm>
              <a:off x="10986973" y="6223153"/>
              <a:ext cx="940805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"Joe"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2812E4F-B57A-C431-E1D1-7AE397C8E7D5}"/>
                </a:ext>
              </a:extLst>
            </p:cNvPr>
            <p:cNvSpPr txBox="1"/>
            <p:nvPr/>
          </p:nvSpPr>
          <p:spPr>
            <a:xfrm>
              <a:off x="9852501" y="5870766"/>
              <a:ext cx="73152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6C8047A-21F3-4C2F-5546-2232AF2120C4}"/>
                </a:ext>
              </a:extLst>
            </p:cNvPr>
            <p:cNvSpPr txBox="1"/>
            <p:nvPr/>
          </p:nvSpPr>
          <p:spPr>
            <a:xfrm>
              <a:off x="9861324" y="5494521"/>
              <a:ext cx="731520" cy="369332"/>
            </a:xfrm>
            <a:prstGeom prst="rect">
              <a:avLst/>
            </a:prstGeom>
            <a:solidFill>
              <a:srgbClr val="7030A0">
                <a:alpha val="18000"/>
              </a:srgb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NULL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72D518B6-EFC9-19A6-D6EA-9B4EEC76275B}"/>
                </a:ext>
              </a:extLst>
            </p:cNvPr>
            <p:cNvCxnSpPr>
              <a:cxnSpLocks/>
              <a:endCxn id="24" idx="1"/>
            </p:cNvCxnSpPr>
            <p:nvPr/>
          </p:nvCxnSpPr>
          <p:spPr bwMode="auto">
            <a:xfrm>
              <a:off x="10227084" y="6055432"/>
              <a:ext cx="759889" cy="352387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8EB19AB-C207-CD80-567B-516F2817122C}"/>
                </a:ext>
              </a:extLst>
            </p:cNvPr>
            <p:cNvSpPr txBox="1"/>
            <p:nvPr/>
          </p:nvSpPr>
          <p:spPr>
            <a:xfrm>
              <a:off x="7051181" y="6301717"/>
              <a:ext cx="73152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1955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C43261A-A8A9-CC28-3138-AC6C7E80FA93}"/>
                </a:ext>
              </a:extLst>
            </p:cNvPr>
            <p:cNvSpPr txBox="1"/>
            <p:nvPr/>
          </p:nvSpPr>
          <p:spPr>
            <a:xfrm>
              <a:off x="8157284" y="6304559"/>
              <a:ext cx="940805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"Sam"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EE9AFAC-740F-6DEE-2F77-62EC9440C8B6}"/>
                </a:ext>
              </a:extLst>
            </p:cNvPr>
            <p:cNvSpPr txBox="1"/>
            <p:nvPr/>
          </p:nvSpPr>
          <p:spPr>
            <a:xfrm>
              <a:off x="7042358" y="5905221"/>
              <a:ext cx="73152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086E539-5E05-E71C-A0C7-AED383B93A23}"/>
                </a:ext>
              </a:extLst>
            </p:cNvPr>
            <p:cNvSpPr txBox="1"/>
            <p:nvPr/>
          </p:nvSpPr>
          <p:spPr>
            <a:xfrm>
              <a:off x="7042358" y="5524964"/>
              <a:ext cx="731520" cy="369332"/>
            </a:xfrm>
            <a:prstGeom prst="rect">
              <a:avLst/>
            </a:prstGeom>
            <a:solidFill>
              <a:srgbClr val="7030A0">
                <a:alpha val="18000"/>
              </a:srgb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559A7B00-2B81-ADA3-B514-ADE0D1769649}"/>
                </a:ext>
              </a:extLst>
            </p:cNvPr>
            <p:cNvCxnSpPr>
              <a:cxnSpLocks/>
              <a:endCxn id="29" idx="1"/>
            </p:cNvCxnSpPr>
            <p:nvPr/>
          </p:nvCxnSpPr>
          <p:spPr bwMode="auto">
            <a:xfrm>
              <a:off x="7399252" y="6100528"/>
              <a:ext cx="758032" cy="388697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72EA7B83-D074-42F2-5865-EEB9711C0897}"/>
                </a:ext>
              </a:extLst>
            </p:cNvPr>
            <p:cNvCxnSpPr>
              <a:cxnSpLocks/>
              <a:endCxn id="23" idx="1"/>
            </p:cNvCxnSpPr>
            <p:nvPr/>
          </p:nvCxnSpPr>
          <p:spPr bwMode="auto">
            <a:xfrm>
              <a:off x="7414510" y="5702469"/>
              <a:ext cx="2437991" cy="722295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</p:grp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0FD064E-E797-E0B6-6A4A-86CFAC26934B}"/>
              </a:ext>
            </a:extLst>
          </p:cNvPr>
          <p:cNvSpPr/>
          <p:nvPr/>
        </p:nvSpPr>
        <p:spPr bwMode="auto">
          <a:xfrm>
            <a:off x="8997919" y="543742"/>
            <a:ext cx="2929819" cy="1444485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node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year;</a:t>
            </a:r>
          </a:p>
          <a:p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char *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name;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node </a:t>
            </a:r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next;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9697F52-2BBE-64FE-E397-9C2EEE12C1C7}"/>
              </a:ext>
            </a:extLst>
          </p:cNvPr>
          <p:cNvGrpSpPr/>
          <p:nvPr/>
        </p:nvGrpSpPr>
        <p:grpSpPr>
          <a:xfrm>
            <a:off x="8316144" y="3281082"/>
            <a:ext cx="3060068" cy="646331"/>
            <a:chOff x="8316144" y="3281082"/>
            <a:chExt cx="3060068" cy="646331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D0151CE-1E1F-1863-716E-2C1D810756A6}"/>
                </a:ext>
              </a:extLst>
            </p:cNvPr>
            <p:cNvSpPr txBox="1"/>
            <p:nvPr/>
          </p:nvSpPr>
          <p:spPr>
            <a:xfrm>
              <a:off x="8803341" y="3281082"/>
              <a:ext cx="2572871" cy="646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Returns pointer if found</a:t>
              </a:r>
            </a:p>
            <a:p>
              <a:r>
                <a:rPr lang="en-US" dirty="0"/>
                <a:t>NULL otherwise</a:t>
              </a: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2D2D0F6D-4489-CDC9-0C5C-9BBBCC419A25}"/>
                </a:ext>
              </a:extLst>
            </p:cNvPr>
            <p:cNvCxnSpPr>
              <a:cxnSpLocks/>
              <a:stCxn id="12" idx="1"/>
            </p:cNvCxnSpPr>
            <p:nvPr/>
          </p:nvCxnSpPr>
          <p:spPr>
            <a:xfrm flipH="1">
              <a:off x="8316144" y="3604248"/>
              <a:ext cx="487197" cy="0"/>
            </a:xfrm>
            <a:prstGeom prst="straightConnector1">
              <a:avLst/>
            </a:prstGeom>
            <a:ln w="3492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14711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0"/>
      <p:bldP spid="8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4A081-1A79-0FAA-1A5D-D2836791DC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471955"/>
          </a:xfrm>
        </p:spPr>
        <p:txBody>
          <a:bodyPr/>
          <a:lstStyle/>
          <a:p>
            <a:r>
              <a:rPr lang="en-US" dirty="0"/>
              <a:t>Deleting a Node in a Linked List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353E9A8-EADC-D7A8-7BF0-B7C2B110C534}"/>
              </a:ext>
            </a:extLst>
          </p:cNvPr>
          <p:cNvSpPr/>
          <p:nvPr/>
        </p:nvSpPr>
        <p:spPr bwMode="auto">
          <a:xfrm>
            <a:off x="157901" y="645077"/>
            <a:ext cx="6174839" cy="5552321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600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returns head pointer; may have changed…</a:t>
            </a:r>
          </a:p>
          <a:p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node 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16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deleteNode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(int name, 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node *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head)</a:t>
            </a: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endParaRPr lang="en-US" sz="16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struct node *</a:t>
            </a:r>
            <a:r>
              <a:rPr lang="en-US" sz="16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head;</a:t>
            </a:r>
          </a:p>
          <a:p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struct node *</a:t>
            </a:r>
            <a:r>
              <a:rPr lang="en-US" sz="16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prev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NULL;</a:t>
            </a:r>
          </a:p>
          <a:p>
            <a:endParaRPr lang="en-US" sz="16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while (</a:t>
            </a:r>
            <a:r>
              <a:rPr lang="en-US" sz="16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!= NULL) {</a:t>
            </a: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if (</a:t>
            </a:r>
            <a:r>
              <a:rPr lang="en-US" sz="16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strcmp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(name, </a:t>
            </a:r>
            <a:r>
              <a:rPr lang="en-US" sz="16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-&gt;name) == 0)</a:t>
            </a: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    break;</a:t>
            </a: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6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prev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6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-&gt;next;</a:t>
            </a: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if (</a:t>
            </a:r>
            <a:r>
              <a:rPr lang="en-US" sz="16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== NULL) </a:t>
            </a:r>
            <a:r>
              <a:rPr lang="en-US" sz="16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not found return head</a:t>
            </a: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return head;</a:t>
            </a: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if (</a:t>
            </a:r>
            <a:r>
              <a:rPr lang="en-US" sz="16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== head) </a:t>
            </a:r>
            <a:r>
              <a:rPr lang="en-US" sz="1600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remove first node new head</a:t>
            </a: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head = </a:t>
            </a:r>
            <a:r>
              <a:rPr lang="en-US" sz="16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-&gt;next;</a:t>
            </a: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else</a:t>
            </a: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6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prev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-&gt;next = </a:t>
            </a:r>
            <a:r>
              <a:rPr lang="en-US" sz="16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-&gt;next; </a:t>
            </a:r>
            <a:r>
              <a:rPr lang="en-US" sz="1600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remove not head</a:t>
            </a: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free(</a:t>
            </a:r>
            <a:r>
              <a:rPr lang="en-US" sz="16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-&gt;name);  // free </a:t>
            </a:r>
            <a:r>
              <a:rPr lang="en-US" sz="16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strdup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space</a:t>
            </a: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free(</a:t>
            </a:r>
            <a:r>
              <a:rPr lang="en-US" sz="16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return head;</a:t>
            </a: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CE0CD3A7-55CE-AEB8-A581-5C315F41B594}"/>
              </a:ext>
            </a:extLst>
          </p:cNvPr>
          <p:cNvSpPr/>
          <p:nvPr/>
        </p:nvSpPr>
        <p:spPr bwMode="auto">
          <a:xfrm>
            <a:off x="6768481" y="5731882"/>
            <a:ext cx="4564607" cy="1056401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node 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*head = NULL;</a:t>
            </a:r>
            <a:endParaRPr lang="en-US" sz="2000" i="1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head = 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deleteNode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("Joe", head);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head = 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deleteNode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("Sam", head);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587EE41-5B22-3B71-31E6-3AAC47F9C0A7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A1F49AB-1F4C-D4E8-2D40-B9E59BFBA562}"/>
              </a:ext>
            </a:extLst>
          </p:cNvPr>
          <p:cNvGrpSpPr/>
          <p:nvPr/>
        </p:nvGrpSpPr>
        <p:grpSpPr>
          <a:xfrm>
            <a:off x="7096869" y="1290333"/>
            <a:ext cx="731520" cy="914336"/>
            <a:chOff x="511627" y="3595741"/>
            <a:chExt cx="731520" cy="91433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B0A0669-DAD3-B0D9-6E45-638A4101D6B0}"/>
                </a:ext>
              </a:extLst>
            </p:cNvPr>
            <p:cNvSpPr txBox="1"/>
            <p:nvPr/>
          </p:nvSpPr>
          <p:spPr>
            <a:xfrm>
              <a:off x="716081" y="3860951"/>
              <a:ext cx="365760" cy="369332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bg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99DAFFF-B154-21CD-C367-946940FCD171}"/>
                </a:ext>
              </a:extLst>
            </p:cNvPr>
            <p:cNvSpPr txBox="1"/>
            <p:nvPr/>
          </p:nvSpPr>
          <p:spPr>
            <a:xfrm>
              <a:off x="511627" y="4140745"/>
              <a:ext cx="731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ptr</a:t>
              </a:r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6E231D14-94D1-DE4F-936E-8561D7C9A678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901720" y="3595741"/>
              <a:ext cx="0" cy="436243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59EB6104-78F3-68CC-B570-B6561CA6B201}"/>
              </a:ext>
            </a:extLst>
          </p:cNvPr>
          <p:cNvGrpSpPr/>
          <p:nvPr/>
        </p:nvGrpSpPr>
        <p:grpSpPr>
          <a:xfrm>
            <a:off x="9905125" y="1202029"/>
            <a:ext cx="731520" cy="914336"/>
            <a:chOff x="511627" y="3595741"/>
            <a:chExt cx="731520" cy="914336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7FB4523-8D8D-3CCD-9FC9-E29BB62D4B10}"/>
                </a:ext>
              </a:extLst>
            </p:cNvPr>
            <p:cNvSpPr txBox="1"/>
            <p:nvPr/>
          </p:nvSpPr>
          <p:spPr>
            <a:xfrm>
              <a:off x="716081" y="3860951"/>
              <a:ext cx="365760" cy="369332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bg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0CAA315-64EE-28F0-C795-E54EBAA9F9EA}"/>
                </a:ext>
              </a:extLst>
            </p:cNvPr>
            <p:cNvSpPr txBox="1"/>
            <p:nvPr/>
          </p:nvSpPr>
          <p:spPr>
            <a:xfrm>
              <a:off x="511627" y="4140745"/>
              <a:ext cx="731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ptr</a:t>
              </a:r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133928FF-9513-7D11-1CDA-857FA7699851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901720" y="3595741"/>
              <a:ext cx="0" cy="436243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8A183F2F-A349-615C-EEBB-57A45ADA934B}"/>
              </a:ext>
            </a:extLst>
          </p:cNvPr>
          <p:cNvGrpSpPr/>
          <p:nvPr/>
        </p:nvGrpSpPr>
        <p:grpSpPr>
          <a:xfrm>
            <a:off x="6193042" y="65235"/>
            <a:ext cx="5876882" cy="1262306"/>
            <a:chOff x="5841612" y="5494521"/>
            <a:chExt cx="5876882" cy="1262306"/>
          </a:xfrm>
        </p:grpSpPr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0F346812-41B8-6AE2-3474-88A4F19CC322}"/>
                </a:ext>
              </a:extLst>
            </p:cNvPr>
            <p:cNvSpPr txBox="1"/>
            <p:nvPr/>
          </p:nvSpPr>
          <p:spPr>
            <a:xfrm>
              <a:off x="6033315" y="6387495"/>
              <a:ext cx="365760" cy="369332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bg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17B63332-AEEB-DD9D-E754-6914663648F9}"/>
                </a:ext>
              </a:extLst>
            </p:cNvPr>
            <p:cNvCxnSpPr/>
            <p:nvPr/>
          </p:nvCxnSpPr>
          <p:spPr bwMode="auto">
            <a:xfrm>
              <a:off x="6216195" y="6575689"/>
              <a:ext cx="731520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8F92BA8F-CE0B-D43C-F31A-9B322CD02CAA}"/>
                </a:ext>
              </a:extLst>
            </p:cNvPr>
            <p:cNvSpPr txBox="1"/>
            <p:nvPr/>
          </p:nvSpPr>
          <p:spPr>
            <a:xfrm>
              <a:off x="5841612" y="6089887"/>
              <a:ext cx="731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head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CE41820F-8FD0-1F9B-D408-D59DD6C34047}"/>
                </a:ext>
              </a:extLst>
            </p:cNvPr>
            <p:cNvSpPr txBox="1"/>
            <p:nvPr/>
          </p:nvSpPr>
          <p:spPr>
            <a:xfrm>
              <a:off x="9852501" y="6240098"/>
              <a:ext cx="73152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2020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230077B2-37B9-4554-F9C1-5F1D0B21171A}"/>
                </a:ext>
              </a:extLst>
            </p:cNvPr>
            <p:cNvSpPr txBox="1"/>
            <p:nvPr/>
          </p:nvSpPr>
          <p:spPr>
            <a:xfrm>
              <a:off x="10986973" y="6223153"/>
              <a:ext cx="731521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"Joe"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D0D9B4A5-08BB-7D6C-8CC3-307542182D07}"/>
                </a:ext>
              </a:extLst>
            </p:cNvPr>
            <p:cNvSpPr txBox="1"/>
            <p:nvPr/>
          </p:nvSpPr>
          <p:spPr>
            <a:xfrm>
              <a:off x="9852501" y="5870766"/>
              <a:ext cx="73152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64552AC2-A2F7-D49A-AA94-92C243D7FE3E}"/>
                </a:ext>
              </a:extLst>
            </p:cNvPr>
            <p:cNvSpPr txBox="1"/>
            <p:nvPr/>
          </p:nvSpPr>
          <p:spPr>
            <a:xfrm>
              <a:off x="9861324" y="5494521"/>
              <a:ext cx="731520" cy="369332"/>
            </a:xfrm>
            <a:prstGeom prst="rect">
              <a:avLst/>
            </a:prstGeom>
            <a:solidFill>
              <a:srgbClr val="7030A0">
                <a:alpha val="18000"/>
              </a:srgb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NULL</a:t>
              </a:r>
            </a:p>
          </p:txBody>
        </p:sp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B1D053D7-CA84-6E52-464D-57C05F6E02F2}"/>
                </a:ext>
              </a:extLst>
            </p:cNvPr>
            <p:cNvCxnSpPr>
              <a:cxnSpLocks/>
              <a:endCxn id="95" idx="1"/>
            </p:cNvCxnSpPr>
            <p:nvPr/>
          </p:nvCxnSpPr>
          <p:spPr bwMode="auto">
            <a:xfrm>
              <a:off x="10227084" y="6055432"/>
              <a:ext cx="759889" cy="352387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7172B520-500D-1C81-57D1-7895AB7A5268}"/>
                </a:ext>
              </a:extLst>
            </p:cNvPr>
            <p:cNvSpPr txBox="1"/>
            <p:nvPr/>
          </p:nvSpPr>
          <p:spPr>
            <a:xfrm>
              <a:off x="7051181" y="6301717"/>
              <a:ext cx="73152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1955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52736A7D-F395-4E29-FC43-193769FA8C39}"/>
                </a:ext>
              </a:extLst>
            </p:cNvPr>
            <p:cNvSpPr txBox="1"/>
            <p:nvPr/>
          </p:nvSpPr>
          <p:spPr>
            <a:xfrm>
              <a:off x="8157285" y="6304559"/>
              <a:ext cx="869054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"Sam"</a:t>
              </a: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33DD937F-24EB-5E03-FA30-EC8033EFC23A}"/>
                </a:ext>
              </a:extLst>
            </p:cNvPr>
            <p:cNvSpPr txBox="1"/>
            <p:nvPr/>
          </p:nvSpPr>
          <p:spPr>
            <a:xfrm>
              <a:off x="7042358" y="5905221"/>
              <a:ext cx="73152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ED9B1344-FB6A-8D10-CCCC-FAB27DDAEF0F}"/>
                </a:ext>
              </a:extLst>
            </p:cNvPr>
            <p:cNvSpPr txBox="1"/>
            <p:nvPr/>
          </p:nvSpPr>
          <p:spPr>
            <a:xfrm>
              <a:off x="7042358" y="5524964"/>
              <a:ext cx="731520" cy="369332"/>
            </a:xfrm>
            <a:prstGeom prst="rect">
              <a:avLst/>
            </a:prstGeom>
            <a:solidFill>
              <a:srgbClr val="7030A0">
                <a:alpha val="18000"/>
              </a:srgb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7D613DE0-E7BF-C646-D011-EA989A2405E2}"/>
                </a:ext>
              </a:extLst>
            </p:cNvPr>
            <p:cNvCxnSpPr>
              <a:cxnSpLocks/>
              <a:endCxn id="101" idx="1"/>
            </p:cNvCxnSpPr>
            <p:nvPr/>
          </p:nvCxnSpPr>
          <p:spPr bwMode="auto">
            <a:xfrm>
              <a:off x="7399252" y="6100528"/>
              <a:ext cx="758033" cy="388697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0E6E6A59-6642-A15A-E425-F96BEE01C72D}"/>
                </a:ext>
              </a:extLst>
            </p:cNvPr>
            <p:cNvCxnSpPr>
              <a:cxnSpLocks/>
              <a:endCxn id="94" idx="1"/>
            </p:cNvCxnSpPr>
            <p:nvPr/>
          </p:nvCxnSpPr>
          <p:spPr bwMode="auto">
            <a:xfrm>
              <a:off x="7414510" y="5702469"/>
              <a:ext cx="2437991" cy="722295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D55E5657-5EA0-3E0A-74CB-DD0279679956}"/>
              </a:ext>
            </a:extLst>
          </p:cNvPr>
          <p:cNvGrpSpPr/>
          <p:nvPr/>
        </p:nvGrpSpPr>
        <p:grpSpPr>
          <a:xfrm>
            <a:off x="6193042" y="2303322"/>
            <a:ext cx="3184727" cy="1234357"/>
            <a:chOff x="5841612" y="5522470"/>
            <a:chExt cx="3184727" cy="1234357"/>
          </a:xfrm>
        </p:grpSpPr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E337F02B-C628-B450-695A-7B2B09425086}"/>
                </a:ext>
              </a:extLst>
            </p:cNvPr>
            <p:cNvSpPr txBox="1"/>
            <p:nvPr/>
          </p:nvSpPr>
          <p:spPr>
            <a:xfrm>
              <a:off x="6033315" y="6387495"/>
              <a:ext cx="365760" cy="369332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bg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id="{8FD9021B-01E1-71B2-59D3-EEF03A9A9596}"/>
                </a:ext>
              </a:extLst>
            </p:cNvPr>
            <p:cNvCxnSpPr/>
            <p:nvPr/>
          </p:nvCxnSpPr>
          <p:spPr bwMode="auto">
            <a:xfrm>
              <a:off x="6216195" y="6575689"/>
              <a:ext cx="731520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D47F1C40-5FF4-F87D-B376-8540AFB3DD51}"/>
                </a:ext>
              </a:extLst>
            </p:cNvPr>
            <p:cNvSpPr txBox="1"/>
            <p:nvPr/>
          </p:nvSpPr>
          <p:spPr>
            <a:xfrm>
              <a:off x="5841612" y="6089887"/>
              <a:ext cx="731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head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E5F1E0D0-C919-E036-3095-025FDD33F7A9}"/>
                </a:ext>
              </a:extLst>
            </p:cNvPr>
            <p:cNvSpPr txBox="1"/>
            <p:nvPr/>
          </p:nvSpPr>
          <p:spPr>
            <a:xfrm>
              <a:off x="7051181" y="5522470"/>
              <a:ext cx="731520" cy="369332"/>
            </a:xfrm>
            <a:prstGeom prst="rect">
              <a:avLst/>
            </a:prstGeom>
            <a:solidFill>
              <a:srgbClr val="7030A0">
                <a:alpha val="18000"/>
              </a:srgb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NULL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B9D9C2C2-0339-34F7-FF49-7C4D3ED65A2C}"/>
                </a:ext>
              </a:extLst>
            </p:cNvPr>
            <p:cNvSpPr txBox="1"/>
            <p:nvPr/>
          </p:nvSpPr>
          <p:spPr>
            <a:xfrm>
              <a:off x="7051181" y="6301717"/>
              <a:ext cx="73152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1955</a:t>
              </a: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6DAF3B09-9B44-E636-C6D2-BD45B77EBB88}"/>
                </a:ext>
              </a:extLst>
            </p:cNvPr>
            <p:cNvSpPr txBox="1"/>
            <p:nvPr/>
          </p:nvSpPr>
          <p:spPr>
            <a:xfrm>
              <a:off x="8157285" y="6304559"/>
              <a:ext cx="869054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"Sam"</a:t>
              </a: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CA8512F2-C65E-1184-6C4F-4FF15D7C9E68}"/>
                </a:ext>
              </a:extLst>
            </p:cNvPr>
            <p:cNvSpPr txBox="1"/>
            <p:nvPr/>
          </p:nvSpPr>
          <p:spPr>
            <a:xfrm>
              <a:off x="7042358" y="5905221"/>
              <a:ext cx="73152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cxnSp>
          <p:nvCxnSpPr>
            <p:cNvPr id="121" name="Straight Arrow Connector 120">
              <a:extLst>
                <a:ext uri="{FF2B5EF4-FFF2-40B4-BE49-F238E27FC236}">
                  <a16:creationId xmlns:a16="http://schemas.microsoft.com/office/drawing/2014/main" id="{DF80F795-DF57-4D07-7E14-FD8A5C0872C3}"/>
                </a:ext>
              </a:extLst>
            </p:cNvPr>
            <p:cNvCxnSpPr>
              <a:cxnSpLocks/>
              <a:endCxn id="118" idx="1"/>
            </p:cNvCxnSpPr>
            <p:nvPr/>
          </p:nvCxnSpPr>
          <p:spPr bwMode="auto">
            <a:xfrm>
              <a:off x="7399252" y="6100528"/>
              <a:ext cx="758033" cy="388697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55FB522D-3717-9D2B-3804-01BA3A38B674}"/>
              </a:ext>
            </a:extLst>
          </p:cNvPr>
          <p:cNvGrpSpPr/>
          <p:nvPr/>
        </p:nvGrpSpPr>
        <p:grpSpPr>
          <a:xfrm>
            <a:off x="7355702" y="3461339"/>
            <a:ext cx="731520" cy="914336"/>
            <a:chOff x="511627" y="3595741"/>
            <a:chExt cx="731520" cy="914336"/>
          </a:xfrm>
        </p:grpSpPr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47C3485A-C3FD-506A-0931-2BA1D56BC26F}"/>
                </a:ext>
              </a:extLst>
            </p:cNvPr>
            <p:cNvSpPr txBox="1"/>
            <p:nvPr/>
          </p:nvSpPr>
          <p:spPr>
            <a:xfrm>
              <a:off x="716081" y="3860951"/>
              <a:ext cx="365760" cy="369332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bg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5974DED6-472B-1C3E-F5DD-D0988AD038BA}"/>
                </a:ext>
              </a:extLst>
            </p:cNvPr>
            <p:cNvSpPr txBox="1"/>
            <p:nvPr/>
          </p:nvSpPr>
          <p:spPr>
            <a:xfrm>
              <a:off x="511627" y="4140745"/>
              <a:ext cx="731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ptr</a:t>
              </a:r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cxnSp>
          <p:nvCxnSpPr>
            <p:cNvPr id="126" name="Straight Arrow Connector 125">
              <a:extLst>
                <a:ext uri="{FF2B5EF4-FFF2-40B4-BE49-F238E27FC236}">
                  <a16:creationId xmlns:a16="http://schemas.microsoft.com/office/drawing/2014/main" id="{89EF0660-F110-948E-1DED-9346EA6C915C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901720" y="3595741"/>
              <a:ext cx="0" cy="436243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662D814B-EDE4-3E8C-A592-DB7B13EA66DA}"/>
              </a:ext>
            </a:extLst>
          </p:cNvPr>
          <p:cNvGrpSpPr/>
          <p:nvPr/>
        </p:nvGrpSpPr>
        <p:grpSpPr>
          <a:xfrm>
            <a:off x="6235680" y="4493697"/>
            <a:ext cx="966405" cy="658904"/>
            <a:chOff x="6235680" y="4493697"/>
            <a:chExt cx="966405" cy="658904"/>
          </a:xfrm>
        </p:grpSpPr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B8DBEB5E-09BE-8289-C526-8F4EA2690C9F}"/>
                </a:ext>
              </a:extLst>
            </p:cNvPr>
            <p:cNvSpPr txBox="1"/>
            <p:nvPr/>
          </p:nvSpPr>
          <p:spPr>
            <a:xfrm>
              <a:off x="6235680" y="4783269"/>
              <a:ext cx="966405" cy="369332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bg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NULL</a:t>
              </a: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90830974-B5A2-A96A-FF6C-AC718EF7F5E4}"/>
                </a:ext>
              </a:extLst>
            </p:cNvPr>
            <p:cNvSpPr txBox="1"/>
            <p:nvPr/>
          </p:nvSpPr>
          <p:spPr>
            <a:xfrm>
              <a:off x="6235680" y="4493697"/>
              <a:ext cx="731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head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22432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uiExpand="1" build="p" animBg="1"/>
      <p:bldP spid="5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TextBox 95">
            <a:extLst>
              <a:ext uri="{FF2B5EF4-FFF2-40B4-BE49-F238E27FC236}">
                <a16:creationId xmlns:a16="http://schemas.microsoft.com/office/drawing/2014/main" id="{06BB3E70-CFC9-87EF-89A5-A27B4BBBAB3B}"/>
              </a:ext>
            </a:extLst>
          </p:cNvPr>
          <p:cNvSpPr txBox="1"/>
          <p:nvPr/>
        </p:nvSpPr>
        <p:spPr>
          <a:xfrm>
            <a:off x="3988154" y="1040827"/>
            <a:ext cx="731520" cy="261610"/>
          </a:xfrm>
          <a:prstGeom prst="rect">
            <a:avLst/>
          </a:prstGeom>
          <a:solidFill>
            <a:srgbClr val="7030A0">
              <a:alpha val="26000"/>
            </a:srgbClr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sz="1100" dirty="0">
              <a:latin typeface="Calibri" panose="020F0502020204030204" pitchFamily="34" charset="0"/>
              <a:ea typeface="CMU Bright" panose="02000603000000000000" pitchFamily="2" charset="0"/>
              <a:cs typeface="Calibri" panose="020F0502020204030204" pitchFamily="34" charset="0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ADAD8D28-4ECD-0520-9945-887E4F1D5A78}"/>
              </a:ext>
            </a:extLst>
          </p:cNvPr>
          <p:cNvSpPr txBox="1"/>
          <p:nvPr/>
        </p:nvSpPr>
        <p:spPr>
          <a:xfrm>
            <a:off x="2604981" y="1032941"/>
            <a:ext cx="731520" cy="261610"/>
          </a:xfrm>
          <a:prstGeom prst="rect">
            <a:avLst/>
          </a:prstGeom>
          <a:solidFill>
            <a:srgbClr val="7030A0">
              <a:alpha val="26000"/>
            </a:srgbClr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sz="1100" dirty="0">
              <a:latin typeface="Calibri" panose="020F0502020204030204" pitchFamily="34" charset="0"/>
              <a:ea typeface="CMU Bright" panose="02000603000000000000" pitchFamily="2" charset="0"/>
              <a:cs typeface="Calibri" panose="020F050202020403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66F48F-C545-144E-92AE-83A43DABAF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507427"/>
          </a:xfrm>
        </p:spPr>
        <p:txBody>
          <a:bodyPr/>
          <a:lstStyle/>
          <a:p>
            <a:r>
              <a:rPr lang="en-US" dirty="0"/>
              <a:t>Improving On Linked List Performance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C24F4A-00E1-E841-BC57-FE1F55D44F29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86930" y="1861526"/>
            <a:ext cx="11306769" cy="2511515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200" dirty="0">
                <a:solidFill>
                  <a:schemeClr val="tx2"/>
                </a:solidFill>
              </a:rPr>
              <a:t>When linked lists get long, the cost of finding an entry continues to increase O(n)</a:t>
            </a:r>
          </a:p>
          <a:p>
            <a:r>
              <a:rPr lang="en-US" sz="2200" dirty="0">
                <a:solidFill>
                  <a:schemeClr val="tx2"/>
                </a:solidFill>
              </a:rPr>
              <a:t>How to improve search time?</a:t>
            </a:r>
          </a:p>
          <a:p>
            <a:r>
              <a:rPr lang="en-US" sz="2200" dirty="0">
                <a:solidFill>
                  <a:schemeClr val="accent1"/>
                </a:solidFill>
              </a:rPr>
              <a:t>Break the single linked list </a:t>
            </a:r>
            <a:r>
              <a:rPr lang="en-US" sz="2200" dirty="0">
                <a:solidFill>
                  <a:schemeClr val="tx2"/>
                </a:solidFill>
              </a:rPr>
              <a:t>into </a:t>
            </a:r>
            <a:r>
              <a:rPr lang="en-US" sz="2200" dirty="0">
                <a:solidFill>
                  <a:schemeClr val="accent1"/>
                </a:solidFill>
              </a:rPr>
              <a:t>multiple </a:t>
            </a:r>
            <a:r>
              <a:rPr lang="en-US" sz="2200" b="1" dirty="0">
                <a:solidFill>
                  <a:schemeClr val="accent1"/>
                </a:solidFill>
              </a:rPr>
              <a:t>shorter length</a:t>
            </a:r>
            <a:r>
              <a:rPr lang="en-US" sz="2200" dirty="0">
                <a:solidFill>
                  <a:schemeClr val="accent1"/>
                </a:solidFill>
              </a:rPr>
              <a:t> linked lists</a:t>
            </a:r>
          </a:p>
          <a:p>
            <a:pPr lvl="1"/>
            <a:r>
              <a:rPr lang="en-US" sz="2200" dirty="0">
                <a:solidFill>
                  <a:schemeClr val="tx2"/>
                </a:solidFill>
              </a:rPr>
              <a:t>Shorter lists are faster to search</a:t>
            </a:r>
          </a:p>
          <a:p>
            <a:r>
              <a:rPr lang="en-US" sz="2200" b="1" dirty="0">
                <a:solidFill>
                  <a:srgbClr val="0070C0"/>
                </a:solidFill>
              </a:rPr>
              <a:t>Requires a function </a:t>
            </a:r>
            <a:r>
              <a:rPr lang="en-US" sz="2200" dirty="0"/>
              <a:t>that takes a </a:t>
            </a:r>
            <a:r>
              <a:rPr lang="en-US" sz="2200" dirty="0">
                <a:solidFill>
                  <a:schemeClr val="accent1"/>
                </a:solidFill>
              </a:rPr>
              <a:t>lookup key and selects just one of the shortened lists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71AB16-AEAB-F04E-BC00-F392A0CA6245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D3BB316A-2C41-CBBA-5B5E-0F26ABB662D5}"/>
              </a:ext>
            </a:extLst>
          </p:cNvPr>
          <p:cNvGrpSpPr/>
          <p:nvPr/>
        </p:nvGrpSpPr>
        <p:grpSpPr>
          <a:xfrm>
            <a:off x="400967" y="848560"/>
            <a:ext cx="11087010" cy="849313"/>
            <a:chOff x="400967" y="848560"/>
            <a:chExt cx="11087010" cy="849313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0D33E97-119B-752C-52A7-3AB3F96D44B3}"/>
                </a:ext>
              </a:extLst>
            </p:cNvPr>
            <p:cNvGrpSpPr/>
            <p:nvPr/>
          </p:nvGrpSpPr>
          <p:grpSpPr>
            <a:xfrm>
              <a:off x="400967" y="848560"/>
              <a:ext cx="4681279" cy="842863"/>
              <a:chOff x="7248835" y="6037335"/>
              <a:chExt cx="4681279" cy="842863"/>
            </a:xfrm>
          </p:grpSpPr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4EBA1D5-0AB4-4527-BA84-F709757EEACE}"/>
                  </a:ext>
                </a:extLst>
              </p:cNvPr>
              <p:cNvSpPr txBox="1"/>
              <p:nvPr/>
            </p:nvSpPr>
            <p:spPr>
              <a:xfrm>
                <a:off x="7429642" y="6405789"/>
                <a:ext cx="365760" cy="369332"/>
              </a:xfrm>
              <a:prstGeom prst="rect">
                <a:avLst/>
              </a:prstGeom>
              <a:solidFill>
                <a:srgbClr val="D6D6F5"/>
              </a:solidFill>
              <a:ln w="25400">
                <a:solidFill>
                  <a:schemeClr val="bg2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F6AC9339-923A-BAA7-3342-74F0467F481F}"/>
                  </a:ext>
                </a:extLst>
              </p:cNvPr>
              <p:cNvGrpSpPr/>
              <p:nvPr/>
            </p:nvGrpSpPr>
            <p:grpSpPr>
              <a:xfrm>
                <a:off x="10831631" y="6218258"/>
                <a:ext cx="1098483" cy="659233"/>
                <a:chOff x="1830004" y="4574707"/>
                <a:chExt cx="1098483" cy="659233"/>
              </a:xfrm>
            </p:grpSpPr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B8E386DC-8249-D920-C6F4-9E3D378C348F}"/>
                    </a:ext>
                  </a:extLst>
                </p:cNvPr>
                <p:cNvSpPr txBox="1"/>
                <p:nvPr/>
              </p:nvSpPr>
              <p:spPr>
                <a:xfrm>
                  <a:off x="1830004" y="4864608"/>
                  <a:ext cx="731520" cy="369332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>
                      <a:latin typeface="Calibri" panose="020F0502020204030204" pitchFamily="34" charset="0"/>
                      <a:ea typeface="CMU Bright" panose="02000603000000000000" pitchFamily="2" charset="0"/>
                      <a:cs typeface="Calibri" panose="020F0502020204030204" pitchFamily="34" charset="0"/>
                    </a:rPr>
                    <a:t>2020</a:t>
                  </a:r>
                </a:p>
              </p:txBody>
            </p: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55317FA2-32FD-9FA3-D036-6A3600EC7D60}"/>
                    </a:ext>
                  </a:extLst>
                </p:cNvPr>
                <p:cNvSpPr txBox="1"/>
                <p:nvPr/>
              </p:nvSpPr>
              <p:spPr>
                <a:xfrm>
                  <a:off x="2562727" y="4574707"/>
                  <a:ext cx="365760" cy="646331"/>
                </a:xfrm>
                <a:prstGeom prst="rect">
                  <a:avLst/>
                </a:prstGeom>
                <a:solidFill>
                  <a:srgbClr val="D6D6F5"/>
                </a:solidFill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endPara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endParaRPr>
                </a:p>
                <a:p>
                  <a:pPr algn="ctr"/>
                  <a:endPara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5A837DD-778A-E9CB-3376-235CBDD26BA9}"/>
                  </a:ext>
                </a:extLst>
              </p:cNvPr>
              <p:cNvSpPr txBox="1"/>
              <p:nvPr/>
            </p:nvSpPr>
            <p:spPr>
              <a:xfrm>
                <a:off x="7248835" y="6037335"/>
                <a:ext cx="7315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head</a:t>
                </a:r>
              </a:p>
            </p:txBody>
          </p: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6CC32823-935D-EA34-1058-7DF925FA7211}"/>
                  </a:ext>
                </a:extLst>
              </p:cNvPr>
              <p:cNvGrpSpPr/>
              <p:nvPr/>
            </p:nvGrpSpPr>
            <p:grpSpPr>
              <a:xfrm>
                <a:off x="9465674" y="6220965"/>
                <a:ext cx="1099687" cy="646331"/>
                <a:chOff x="1828800" y="4574707"/>
                <a:chExt cx="1099687" cy="646331"/>
              </a:xfrm>
            </p:grpSpPr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8388C733-5955-715C-86F5-58DE778A63C1}"/>
                    </a:ext>
                  </a:extLst>
                </p:cNvPr>
                <p:cNvSpPr txBox="1"/>
                <p:nvPr/>
              </p:nvSpPr>
              <p:spPr>
                <a:xfrm>
                  <a:off x="1828800" y="4849954"/>
                  <a:ext cx="731520" cy="369332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>
                      <a:latin typeface="Calibri" panose="020F0502020204030204" pitchFamily="34" charset="0"/>
                      <a:ea typeface="CMU Bright" panose="02000603000000000000" pitchFamily="2" charset="0"/>
                      <a:cs typeface="Calibri" panose="020F0502020204030204" pitchFamily="34" charset="0"/>
                    </a:rPr>
                    <a:t>1955</a:t>
                  </a:r>
                </a:p>
              </p:txBody>
            </p:sp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E5307F5-E648-C0A7-82BF-C0897281CB61}"/>
                    </a:ext>
                  </a:extLst>
                </p:cNvPr>
                <p:cNvSpPr txBox="1"/>
                <p:nvPr/>
              </p:nvSpPr>
              <p:spPr>
                <a:xfrm>
                  <a:off x="2562727" y="4574707"/>
                  <a:ext cx="365760" cy="646331"/>
                </a:xfrm>
                <a:prstGeom prst="rect">
                  <a:avLst/>
                </a:prstGeom>
                <a:solidFill>
                  <a:srgbClr val="D6D6F5"/>
                </a:solidFill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endPara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endParaRPr>
                </a:p>
                <a:p>
                  <a:pPr algn="ctr"/>
                  <a:endPara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14BF4F44-FFA3-D8F8-0BC6-2CC299A0705A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7615281" y="6576822"/>
                <a:ext cx="500992" cy="0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FFC000"/>
                </a:solidFill>
                <a:prstDash val="solid"/>
                <a:round/>
                <a:headEnd type="oval" w="med" len="med"/>
                <a:tailEnd type="stealth"/>
              </a:ln>
              <a:effectLst>
                <a:glow rad="25400">
                  <a:schemeClr val="tx1"/>
                </a:glow>
              </a:effectLst>
            </p:spPr>
          </p:cxn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B6FDD08F-704F-ACEE-6E8D-112AD9A139D3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10382481" y="6560775"/>
                <a:ext cx="423081" cy="0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FFC000"/>
                </a:solidFill>
                <a:prstDash val="solid"/>
                <a:round/>
                <a:headEnd type="oval" w="med" len="med"/>
                <a:tailEnd type="stealth"/>
              </a:ln>
              <a:effectLst>
                <a:glow rad="25400">
                  <a:schemeClr val="tx1"/>
                </a:glow>
              </a:effectLst>
            </p:spPr>
          </p:cxn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0E5A25A5-FF17-5E16-523E-A4276D043CB4}"/>
                  </a:ext>
                </a:extLst>
              </p:cNvPr>
              <p:cNvGrpSpPr/>
              <p:nvPr/>
            </p:nvGrpSpPr>
            <p:grpSpPr>
              <a:xfrm>
                <a:off x="8130722" y="6233867"/>
                <a:ext cx="1084847" cy="646331"/>
                <a:chOff x="1843640" y="4574707"/>
                <a:chExt cx="1084847" cy="646331"/>
              </a:xfrm>
            </p:grpSpPr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C2FD85C4-E22D-BBD3-5BF6-92414685792D}"/>
                    </a:ext>
                  </a:extLst>
                </p:cNvPr>
                <p:cNvSpPr txBox="1"/>
                <p:nvPr/>
              </p:nvSpPr>
              <p:spPr>
                <a:xfrm>
                  <a:off x="1843640" y="4841099"/>
                  <a:ext cx="731520" cy="369332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>
                      <a:latin typeface="Calibri" panose="020F0502020204030204" pitchFamily="34" charset="0"/>
                      <a:ea typeface="CMU Bright" panose="02000603000000000000" pitchFamily="2" charset="0"/>
                      <a:cs typeface="Calibri" panose="020F0502020204030204" pitchFamily="34" charset="0"/>
                    </a:rPr>
                    <a:t>1933</a:t>
                  </a:r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A7BD1ED3-9998-9D81-257A-C2191A583917}"/>
                    </a:ext>
                  </a:extLst>
                </p:cNvPr>
                <p:cNvSpPr txBox="1"/>
                <p:nvPr/>
              </p:nvSpPr>
              <p:spPr>
                <a:xfrm>
                  <a:off x="2562727" y="4574707"/>
                  <a:ext cx="365760" cy="646331"/>
                </a:xfrm>
                <a:prstGeom prst="rect">
                  <a:avLst/>
                </a:prstGeom>
                <a:solidFill>
                  <a:srgbClr val="D6D6F5"/>
                </a:solidFill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endPara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endParaRPr>
                </a:p>
                <a:p>
                  <a:pPr algn="ctr"/>
                  <a:endPara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183BC93B-1F0D-1FAF-E9FE-1BB4CDBC15EE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9042593" y="6566045"/>
                <a:ext cx="423081" cy="0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FFC000"/>
                </a:solidFill>
                <a:prstDash val="solid"/>
                <a:round/>
                <a:headEnd type="oval" w="med" len="med"/>
                <a:tailEnd type="stealth"/>
              </a:ln>
              <a:effectLst>
                <a:glow rad="25400">
                  <a:schemeClr val="tx1"/>
                </a:glow>
              </a:effectLst>
            </p:spPr>
          </p:cxnSp>
        </p:grp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DB334EA2-D392-197B-D4B9-ECAA9BBB969F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899366" y="1349941"/>
              <a:ext cx="423081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17B6D913-E38D-7C25-5FD0-110106808A0C}"/>
                </a:ext>
              </a:extLst>
            </p:cNvPr>
            <p:cNvGrpSpPr/>
            <p:nvPr/>
          </p:nvGrpSpPr>
          <p:grpSpPr>
            <a:xfrm>
              <a:off x="7242380" y="1033226"/>
              <a:ext cx="4245597" cy="664647"/>
              <a:chOff x="7242380" y="1033226"/>
              <a:chExt cx="4245597" cy="664647"/>
            </a:xfrm>
          </p:grpSpPr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A16D24E6-8E36-2DE7-BABB-DC65035300DB}"/>
                  </a:ext>
                </a:extLst>
              </p:cNvPr>
              <p:cNvGrpSpPr/>
              <p:nvPr/>
            </p:nvGrpSpPr>
            <p:grpSpPr>
              <a:xfrm>
                <a:off x="7665461" y="1033226"/>
                <a:ext cx="3822516" cy="664647"/>
                <a:chOff x="8115882" y="6215551"/>
                <a:chExt cx="3822516" cy="664647"/>
              </a:xfrm>
            </p:grpSpPr>
            <p:grpSp>
              <p:nvGrpSpPr>
                <p:cNvPr id="23" name="Group 22">
                  <a:extLst>
                    <a:ext uri="{FF2B5EF4-FFF2-40B4-BE49-F238E27FC236}">
                      <a16:creationId xmlns:a16="http://schemas.microsoft.com/office/drawing/2014/main" id="{BB1CF60E-1D9A-2AFB-B3CA-A30E2F75108E}"/>
                    </a:ext>
                  </a:extLst>
                </p:cNvPr>
                <p:cNvGrpSpPr/>
                <p:nvPr/>
              </p:nvGrpSpPr>
              <p:grpSpPr>
                <a:xfrm>
                  <a:off x="10830427" y="6215551"/>
                  <a:ext cx="1099687" cy="649038"/>
                  <a:chOff x="1828800" y="4572000"/>
                  <a:chExt cx="1099687" cy="649038"/>
                </a:xfrm>
              </p:grpSpPr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F1F28F0C-14FD-3566-E663-E88A0FB3FC7D}"/>
                      </a:ext>
                    </a:extLst>
                  </p:cNvPr>
                  <p:cNvSpPr txBox="1"/>
                  <p:nvPr/>
                </p:nvSpPr>
                <p:spPr>
                  <a:xfrm>
                    <a:off x="1828800" y="4572000"/>
                    <a:ext cx="731520" cy="646331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dirty="0">
                        <a:latin typeface="Calibri" panose="020F0502020204030204" pitchFamily="34" charset="0"/>
                        <a:ea typeface="CMU Bright" panose="02000603000000000000" pitchFamily="2" charset="0"/>
                        <a:cs typeface="Calibri" panose="020F0502020204030204" pitchFamily="34" charset="0"/>
                      </a:rPr>
                      <a:t>…</a:t>
                    </a:r>
                  </a:p>
                  <a:p>
                    <a:pPr algn="ctr"/>
                    <a:r>
                      <a:rPr lang="en-US" dirty="0">
                        <a:latin typeface="Calibri" panose="020F0502020204030204" pitchFamily="34" charset="0"/>
                        <a:ea typeface="CMU Bright" panose="02000603000000000000" pitchFamily="2" charset="0"/>
                        <a:cs typeface="Calibri" panose="020F0502020204030204" pitchFamily="34" charset="0"/>
                      </a:rPr>
                      <a:t>…</a:t>
                    </a:r>
                  </a:p>
                </p:txBody>
              </p:sp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B19D8AB1-B243-9E67-F2E6-0D0B6A0BC39A}"/>
                      </a:ext>
                    </a:extLst>
                  </p:cNvPr>
                  <p:cNvSpPr txBox="1"/>
                  <p:nvPr/>
                </p:nvSpPr>
                <p:spPr>
                  <a:xfrm>
                    <a:off x="2562727" y="4574707"/>
                    <a:ext cx="365760" cy="646331"/>
                  </a:xfrm>
                  <a:prstGeom prst="rect">
                    <a:avLst/>
                  </a:prstGeom>
                  <a:solidFill>
                    <a:srgbClr val="D6D6F5"/>
                  </a:solidFill>
                  <a:ln w="25400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endParaRPr lang="en-US" dirty="0">
                      <a:latin typeface="Calibri" panose="020F0502020204030204" pitchFamily="34" charset="0"/>
                      <a:ea typeface="CMU Bright" panose="02000603000000000000" pitchFamily="2" charset="0"/>
                      <a:cs typeface="Calibri" panose="020F0502020204030204" pitchFamily="34" charset="0"/>
                    </a:endParaRPr>
                  </a:p>
                  <a:p>
                    <a:pPr algn="ctr"/>
                    <a:endParaRPr lang="en-US" dirty="0">
                      <a:latin typeface="Calibri" panose="020F0502020204030204" pitchFamily="34" charset="0"/>
                      <a:ea typeface="CMU Bright" panose="02000603000000000000" pitchFamily="2" charset="0"/>
                      <a:cs typeface="Calibri" panose="020F0502020204030204" pitchFamily="34" charset="0"/>
                    </a:endParaRPr>
                  </a:p>
                </p:txBody>
              </p: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4" name="TextBox 23">
                      <a:extLst>
                        <a:ext uri="{FF2B5EF4-FFF2-40B4-BE49-F238E27FC236}">
                          <a16:creationId xmlns:a16="http://schemas.microsoft.com/office/drawing/2014/main" id="{030A62E5-F997-B9C9-FC7C-25672AA3557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1572638" y="6313098"/>
                      <a:ext cx="365760" cy="369332"/>
                    </a:xfrm>
                    <a:prstGeom prst="rect">
                      <a:avLst/>
                    </a:prstGeom>
                    <a:noFill/>
                    <a:effectLst/>
                  </p:spPr>
                  <p:txBody>
                    <a:bodyPr wrap="square" t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i="1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MU Bright" panose="02000603000000000000" pitchFamily="2" charset="0"/>
                              </a:rPr>
                              <m:t>∅</m:t>
                            </m:r>
                          </m:oMath>
                        </m:oMathPara>
                      </a14:m>
                      <a:endParaRPr lang="en-US" dirty="0" err="1">
                        <a:solidFill>
                          <a:srgbClr val="FFC000"/>
                        </a:solidFill>
                        <a:effectLst>
                          <a:glow rad="25400">
                            <a:schemeClr val="tx1"/>
                          </a:glow>
                        </a:effectLst>
                        <a:latin typeface="Calibri" panose="020F0502020204030204" pitchFamily="34" charset="0"/>
                        <a:ea typeface="CMU Bright" panose="02000603000000000000" pitchFamily="2" charset="0"/>
                        <a:cs typeface="Calibri" panose="020F0502020204030204" pitchFamily="34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24" name="TextBox 23">
                      <a:extLst>
                        <a:ext uri="{FF2B5EF4-FFF2-40B4-BE49-F238E27FC236}">
                          <a16:creationId xmlns:a16="http://schemas.microsoft.com/office/drawing/2014/main" id="{030A62E5-F997-B9C9-FC7C-25672AA35574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1572638" y="6313098"/>
                      <a:ext cx="365760" cy="369332"/>
                    </a:xfrm>
                    <a:prstGeom prst="rect">
                      <a:avLst/>
                    </a:prstGeom>
                    <a:blipFill>
                      <a:blip r:embed="rId2"/>
                      <a:stretch>
                        <a:fillRect l="-10345" r="-10345" b="-16129"/>
                      </a:stretch>
                    </a:blipFill>
                    <a:effectLst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26" name="Group 25">
                  <a:extLst>
                    <a:ext uri="{FF2B5EF4-FFF2-40B4-BE49-F238E27FC236}">
                      <a16:creationId xmlns:a16="http://schemas.microsoft.com/office/drawing/2014/main" id="{E693C426-07A4-D56E-EE8D-C30A0D7492BB}"/>
                    </a:ext>
                  </a:extLst>
                </p:cNvPr>
                <p:cNvGrpSpPr/>
                <p:nvPr/>
              </p:nvGrpSpPr>
              <p:grpSpPr>
                <a:xfrm>
                  <a:off x="9465674" y="6218258"/>
                  <a:ext cx="1099687" cy="649038"/>
                  <a:chOff x="1828800" y="4572000"/>
                  <a:chExt cx="1099687" cy="649038"/>
                </a:xfrm>
              </p:grpSpPr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FF0DB1C8-C4CC-A565-4C1A-0B78A7610F3C}"/>
                      </a:ext>
                    </a:extLst>
                  </p:cNvPr>
                  <p:cNvSpPr txBox="1"/>
                  <p:nvPr/>
                </p:nvSpPr>
                <p:spPr>
                  <a:xfrm>
                    <a:off x="1828800" y="4572000"/>
                    <a:ext cx="731520" cy="646331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dirty="0">
                        <a:latin typeface="Calibri" panose="020F0502020204030204" pitchFamily="34" charset="0"/>
                        <a:ea typeface="CMU Bright" panose="02000603000000000000" pitchFamily="2" charset="0"/>
                        <a:cs typeface="Calibri" panose="020F0502020204030204" pitchFamily="34" charset="0"/>
                      </a:rPr>
                      <a:t>…</a:t>
                    </a:r>
                  </a:p>
                  <a:p>
                    <a:pPr algn="ctr"/>
                    <a:r>
                      <a:rPr lang="en-US" dirty="0">
                        <a:latin typeface="Calibri" panose="020F0502020204030204" pitchFamily="34" charset="0"/>
                        <a:ea typeface="CMU Bright" panose="02000603000000000000" pitchFamily="2" charset="0"/>
                        <a:cs typeface="Calibri" panose="020F0502020204030204" pitchFamily="34" charset="0"/>
                      </a:rPr>
                      <a:t>…</a:t>
                    </a:r>
                  </a:p>
                </p:txBody>
              </p:sp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5E5E41BA-C1AB-BE60-1242-D78285C17BB4}"/>
                      </a:ext>
                    </a:extLst>
                  </p:cNvPr>
                  <p:cNvSpPr txBox="1"/>
                  <p:nvPr/>
                </p:nvSpPr>
                <p:spPr>
                  <a:xfrm>
                    <a:off x="2562727" y="4574707"/>
                    <a:ext cx="365760" cy="646331"/>
                  </a:xfrm>
                  <a:prstGeom prst="rect">
                    <a:avLst/>
                  </a:prstGeom>
                  <a:solidFill>
                    <a:srgbClr val="D6D6F5"/>
                  </a:solidFill>
                  <a:ln w="25400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endParaRPr lang="en-US" dirty="0">
                      <a:latin typeface="Calibri" panose="020F0502020204030204" pitchFamily="34" charset="0"/>
                      <a:ea typeface="CMU Bright" panose="02000603000000000000" pitchFamily="2" charset="0"/>
                      <a:cs typeface="Calibri" panose="020F0502020204030204" pitchFamily="34" charset="0"/>
                    </a:endParaRPr>
                  </a:p>
                  <a:p>
                    <a:pPr algn="ctr"/>
                    <a:endParaRPr lang="en-US" dirty="0">
                      <a:latin typeface="Calibri" panose="020F0502020204030204" pitchFamily="34" charset="0"/>
                      <a:ea typeface="CMU Bright" panose="02000603000000000000" pitchFamily="2" charset="0"/>
                      <a:cs typeface="Calibri" panose="020F0502020204030204" pitchFamily="34" charset="0"/>
                    </a:endParaRPr>
                  </a:p>
                </p:txBody>
              </p:sp>
            </p:grpSp>
            <p:cxnSp>
              <p:nvCxnSpPr>
                <p:cNvPr id="28" name="Straight Arrow Connector 27">
                  <a:extLst>
                    <a:ext uri="{FF2B5EF4-FFF2-40B4-BE49-F238E27FC236}">
                      <a16:creationId xmlns:a16="http://schemas.microsoft.com/office/drawing/2014/main" id="{C9D2A512-658B-BA55-1F8B-2CD04AB220FF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10382481" y="6584005"/>
                  <a:ext cx="423081" cy="0"/>
                </a:xfrm>
                <a:prstGeom prst="straightConnector1">
                  <a:avLst/>
                </a:prstGeom>
                <a:noFill/>
                <a:ln w="38100" cap="flat" cmpd="sng" algn="ctr">
                  <a:solidFill>
                    <a:srgbClr val="FFC000"/>
                  </a:solidFill>
                  <a:prstDash val="solid"/>
                  <a:round/>
                  <a:headEnd type="oval" w="med" len="med"/>
                  <a:tailEnd type="stealth"/>
                </a:ln>
                <a:effectLst>
                  <a:glow rad="25400">
                    <a:schemeClr val="tx1"/>
                  </a:glow>
                </a:effectLst>
              </p:spPr>
            </p:cxnSp>
            <p:grpSp>
              <p:nvGrpSpPr>
                <p:cNvPr id="29" name="Group 28">
                  <a:extLst>
                    <a:ext uri="{FF2B5EF4-FFF2-40B4-BE49-F238E27FC236}">
                      <a16:creationId xmlns:a16="http://schemas.microsoft.com/office/drawing/2014/main" id="{8347842B-22D0-0209-5A78-A1767F97A6AC}"/>
                    </a:ext>
                  </a:extLst>
                </p:cNvPr>
                <p:cNvGrpSpPr/>
                <p:nvPr/>
              </p:nvGrpSpPr>
              <p:grpSpPr>
                <a:xfrm>
                  <a:off x="8115882" y="6231160"/>
                  <a:ext cx="1099687" cy="649038"/>
                  <a:chOff x="1828800" y="4572000"/>
                  <a:chExt cx="1099687" cy="649038"/>
                </a:xfrm>
              </p:grpSpPr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C7FB7E8F-A0ED-A227-8636-962CCE511AA8}"/>
                      </a:ext>
                    </a:extLst>
                  </p:cNvPr>
                  <p:cNvSpPr txBox="1"/>
                  <p:nvPr/>
                </p:nvSpPr>
                <p:spPr>
                  <a:xfrm>
                    <a:off x="1828800" y="4572000"/>
                    <a:ext cx="731520" cy="646331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dirty="0">
                        <a:latin typeface="Calibri" panose="020F0502020204030204" pitchFamily="34" charset="0"/>
                        <a:ea typeface="CMU Bright" panose="02000603000000000000" pitchFamily="2" charset="0"/>
                        <a:cs typeface="Calibri" panose="020F0502020204030204" pitchFamily="34" charset="0"/>
                      </a:rPr>
                      <a:t>…</a:t>
                    </a:r>
                  </a:p>
                  <a:p>
                    <a:pPr algn="ctr"/>
                    <a:r>
                      <a:rPr lang="en-US" dirty="0">
                        <a:latin typeface="Calibri" panose="020F0502020204030204" pitchFamily="34" charset="0"/>
                        <a:ea typeface="CMU Bright" panose="02000603000000000000" pitchFamily="2" charset="0"/>
                        <a:cs typeface="Calibri" panose="020F0502020204030204" pitchFamily="34" charset="0"/>
                      </a:rPr>
                      <a:t>…</a:t>
                    </a:r>
                  </a:p>
                </p:txBody>
              </p:sp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EF8D5E5C-75AE-BFD7-51AE-B411F1C90C31}"/>
                      </a:ext>
                    </a:extLst>
                  </p:cNvPr>
                  <p:cNvSpPr txBox="1"/>
                  <p:nvPr/>
                </p:nvSpPr>
                <p:spPr>
                  <a:xfrm>
                    <a:off x="2562727" y="4574707"/>
                    <a:ext cx="365760" cy="646331"/>
                  </a:xfrm>
                  <a:prstGeom prst="rect">
                    <a:avLst/>
                  </a:prstGeom>
                  <a:solidFill>
                    <a:srgbClr val="D6D6F5"/>
                  </a:solidFill>
                  <a:ln w="25400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endParaRPr lang="en-US" dirty="0">
                      <a:latin typeface="Calibri" panose="020F0502020204030204" pitchFamily="34" charset="0"/>
                      <a:ea typeface="CMU Bright" panose="02000603000000000000" pitchFamily="2" charset="0"/>
                      <a:cs typeface="Calibri" panose="020F0502020204030204" pitchFamily="34" charset="0"/>
                    </a:endParaRPr>
                  </a:p>
                  <a:p>
                    <a:pPr algn="ctr"/>
                    <a:endParaRPr lang="en-US" dirty="0">
                      <a:latin typeface="Calibri" panose="020F0502020204030204" pitchFamily="34" charset="0"/>
                      <a:ea typeface="CMU Bright" panose="02000603000000000000" pitchFamily="2" charset="0"/>
                      <a:cs typeface="Calibri" panose="020F0502020204030204" pitchFamily="34" charset="0"/>
                    </a:endParaRPr>
                  </a:p>
                </p:txBody>
              </p:sp>
            </p:grpSp>
            <p:cxnSp>
              <p:nvCxnSpPr>
                <p:cNvPr id="30" name="Straight Arrow Connector 29">
                  <a:extLst>
                    <a:ext uri="{FF2B5EF4-FFF2-40B4-BE49-F238E27FC236}">
                      <a16:creationId xmlns:a16="http://schemas.microsoft.com/office/drawing/2014/main" id="{C3D113C4-E67F-A5ED-5BF7-F865265B872D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9032689" y="6554325"/>
                  <a:ext cx="423081" cy="0"/>
                </a:xfrm>
                <a:prstGeom prst="straightConnector1">
                  <a:avLst/>
                </a:prstGeom>
                <a:noFill/>
                <a:ln w="38100" cap="flat" cmpd="sng" algn="ctr">
                  <a:solidFill>
                    <a:srgbClr val="FFC000"/>
                  </a:solidFill>
                  <a:prstDash val="solid"/>
                  <a:round/>
                  <a:headEnd type="oval" w="med" len="med"/>
                  <a:tailEnd type="stealth"/>
                </a:ln>
                <a:effectLst>
                  <a:glow rad="25400">
                    <a:schemeClr val="tx1"/>
                  </a:glow>
                </a:effectLst>
              </p:spPr>
            </p:cxnSp>
          </p:grpSp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967908ED-6678-67E0-F297-A49CC660A45C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7242380" y="1388047"/>
                <a:ext cx="423081" cy="0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FFC000"/>
                </a:solidFill>
                <a:prstDash val="solid"/>
                <a:round/>
                <a:headEnd type="oval" w="med" len="med"/>
                <a:tailEnd type="stealth"/>
              </a:ln>
              <a:effectLst>
                <a:glow rad="25400">
                  <a:schemeClr val="tx1"/>
                </a:glow>
              </a:effectLst>
            </p:spPr>
          </p:cxnSp>
        </p:grp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F95D9DE8-6704-D22F-1A58-8ADA35694CEA}"/>
                </a:ext>
              </a:extLst>
            </p:cNvPr>
            <p:cNvSpPr txBox="1"/>
            <p:nvPr/>
          </p:nvSpPr>
          <p:spPr>
            <a:xfrm>
              <a:off x="5781465" y="1312932"/>
              <a:ext cx="73152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…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C82348D0-874C-D243-974A-2C3BED745E2D}"/>
                </a:ext>
              </a:extLst>
            </p:cNvPr>
            <p:cNvSpPr txBox="1"/>
            <p:nvPr/>
          </p:nvSpPr>
          <p:spPr>
            <a:xfrm>
              <a:off x="6508482" y="1045092"/>
              <a:ext cx="365760" cy="646331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1835823F-DA0D-EA09-261D-594D857D8DA6}"/>
              </a:ext>
            </a:extLst>
          </p:cNvPr>
          <p:cNvGrpSpPr/>
          <p:nvPr/>
        </p:nvGrpSpPr>
        <p:grpSpPr>
          <a:xfrm>
            <a:off x="4583162" y="4522731"/>
            <a:ext cx="4562653" cy="2215270"/>
            <a:chOff x="935388" y="4555105"/>
            <a:chExt cx="4562653" cy="2215270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AC1B316A-3AAA-CCE6-BB0F-4F063DCB5649}"/>
                </a:ext>
              </a:extLst>
            </p:cNvPr>
            <p:cNvSpPr txBox="1"/>
            <p:nvPr/>
          </p:nvSpPr>
          <p:spPr>
            <a:xfrm>
              <a:off x="949607" y="4592721"/>
              <a:ext cx="365760" cy="646331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9827E52C-8FEB-CA84-97FC-86602D38C050}"/>
                </a:ext>
              </a:extLst>
            </p:cNvPr>
            <p:cNvGrpSpPr/>
            <p:nvPr/>
          </p:nvGrpSpPr>
          <p:grpSpPr>
            <a:xfrm>
              <a:off x="1183208" y="4555105"/>
              <a:ext cx="4314833" cy="664647"/>
              <a:chOff x="7615281" y="6215551"/>
              <a:chExt cx="4314833" cy="664647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2262038E-195E-28ED-56D6-1B76D6CFDD0E}"/>
                  </a:ext>
                </a:extLst>
              </p:cNvPr>
              <p:cNvGrpSpPr/>
              <p:nvPr/>
            </p:nvGrpSpPr>
            <p:grpSpPr>
              <a:xfrm>
                <a:off x="10830427" y="6215551"/>
                <a:ext cx="1099687" cy="649038"/>
                <a:chOff x="1828800" y="4572000"/>
                <a:chExt cx="1099687" cy="649038"/>
              </a:xfrm>
            </p:grpSpPr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D7D95597-7985-0AEB-83C6-E4ED9F0ACB3F}"/>
                    </a:ext>
                  </a:extLst>
                </p:cNvPr>
                <p:cNvSpPr txBox="1"/>
                <p:nvPr/>
              </p:nvSpPr>
              <p:spPr>
                <a:xfrm>
                  <a:off x="1828800" y="4572000"/>
                  <a:ext cx="731520" cy="64633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>
                      <a:latin typeface="Calibri" panose="020F0502020204030204" pitchFamily="34" charset="0"/>
                      <a:ea typeface="CMU Bright" panose="02000603000000000000" pitchFamily="2" charset="0"/>
                      <a:cs typeface="Calibri" panose="020F0502020204030204" pitchFamily="34" charset="0"/>
                    </a:rPr>
                    <a:t>Joe</a:t>
                  </a:r>
                </a:p>
                <a:p>
                  <a:pPr algn="ctr"/>
                  <a:r>
                    <a:rPr lang="en-US" dirty="0">
                      <a:latin typeface="Calibri" panose="020F0502020204030204" pitchFamily="34" charset="0"/>
                      <a:ea typeface="CMU Bright" panose="02000603000000000000" pitchFamily="2" charset="0"/>
                      <a:cs typeface="Calibri" panose="020F0502020204030204" pitchFamily="34" charset="0"/>
                    </a:rPr>
                    <a:t>2020</a:t>
                  </a:r>
                </a:p>
              </p:txBody>
            </p:sp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3C235EEE-1F31-7A43-1112-A4A76590EFAC}"/>
                    </a:ext>
                  </a:extLst>
                </p:cNvPr>
                <p:cNvSpPr txBox="1"/>
                <p:nvPr/>
              </p:nvSpPr>
              <p:spPr>
                <a:xfrm>
                  <a:off x="2562727" y="4574707"/>
                  <a:ext cx="365760" cy="646331"/>
                </a:xfrm>
                <a:prstGeom prst="rect">
                  <a:avLst/>
                </a:prstGeom>
                <a:solidFill>
                  <a:srgbClr val="D6D6F5"/>
                </a:solidFill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endPara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endParaRPr>
                </a:p>
                <a:p>
                  <a:pPr algn="ctr"/>
                  <a:endPara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35DFDB3E-5B95-2509-819B-25BB43375D56}"/>
                  </a:ext>
                </a:extLst>
              </p:cNvPr>
              <p:cNvGrpSpPr/>
              <p:nvPr/>
            </p:nvGrpSpPr>
            <p:grpSpPr>
              <a:xfrm>
                <a:off x="9465674" y="6218258"/>
                <a:ext cx="1099687" cy="649038"/>
                <a:chOff x="1828800" y="4572000"/>
                <a:chExt cx="1099687" cy="649038"/>
              </a:xfrm>
            </p:grpSpPr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09DFCE40-0D30-9869-13CE-19817F674EAB}"/>
                    </a:ext>
                  </a:extLst>
                </p:cNvPr>
                <p:cNvSpPr txBox="1"/>
                <p:nvPr/>
              </p:nvSpPr>
              <p:spPr>
                <a:xfrm>
                  <a:off x="1828800" y="4572000"/>
                  <a:ext cx="731520" cy="64633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>
                      <a:latin typeface="Calibri" panose="020F0502020204030204" pitchFamily="34" charset="0"/>
                      <a:ea typeface="CMU Bright" panose="02000603000000000000" pitchFamily="2" charset="0"/>
                      <a:cs typeface="Calibri" panose="020F0502020204030204" pitchFamily="34" charset="0"/>
                    </a:rPr>
                    <a:t>Sam</a:t>
                  </a:r>
                </a:p>
                <a:p>
                  <a:pPr algn="ctr"/>
                  <a:r>
                    <a:rPr lang="en-US" dirty="0">
                      <a:latin typeface="Calibri" panose="020F0502020204030204" pitchFamily="34" charset="0"/>
                      <a:ea typeface="CMU Bright" panose="02000603000000000000" pitchFamily="2" charset="0"/>
                      <a:cs typeface="Calibri" panose="020F0502020204030204" pitchFamily="34" charset="0"/>
                    </a:rPr>
                    <a:t>1955</a:t>
                  </a:r>
                </a:p>
              </p:txBody>
            </p:sp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735F233C-0DA9-57D9-62DB-E5C809746705}"/>
                    </a:ext>
                  </a:extLst>
                </p:cNvPr>
                <p:cNvSpPr txBox="1"/>
                <p:nvPr/>
              </p:nvSpPr>
              <p:spPr>
                <a:xfrm>
                  <a:off x="2562727" y="4574707"/>
                  <a:ext cx="365760" cy="646331"/>
                </a:xfrm>
                <a:prstGeom prst="rect">
                  <a:avLst/>
                </a:prstGeom>
                <a:solidFill>
                  <a:srgbClr val="D6D6F5"/>
                </a:solidFill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endPara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endParaRPr>
                </a:p>
                <a:p>
                  <a:pPr algn="ctr"/>
                  <a:endPara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A77CD0C2-8A9C-575B-0162-05AFB7F31ECF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10382481" y="6560775"/>
                <a:ext cx="423081" cy="0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FFC000"/>
                </a:solidFill>
                <a:prstDash val="solid"/>
                <a:round/>
                <a:headEnd type="oval" w="med" len="med"/>
                <a:tailEnd type="stealth"/>
              </a:ln>
              <a:effectLst>
                <a:glow rad="25400">
                  <a:schemeClr val="tx1"/>
                </a:glow>
              </a:effectLst>
            </p:spPr>
          </p:cxnSp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ED40671D-7354-84C3-DD32-899969968E7B}"/>
                  </a:ext>
                </a:extLst>
              </p:cNvPr>
              <p:cNvGrpSpPr/>
              <p:nvPr/>
            </p:nvGrpSpPr>
            <p:grpSpPr>
              <a:xfrm>
                <a:off x="8115882" y="6231160"/>
                <a:ext cx="1099687" cy="649038"/>
                <a:chOff x="1828800" y="4572000"/>
                <a:chExt cx="1099687" cy="649038"/>
              </a:xfrm>
            </p:grpSpPr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B949AF1E-17BB-DD42-2D12-740F3DCD4F27}"/>
                    </a:ext>
                  </a:extLst>
                </p:cNvPr>
                <p:cNvSpPr txBox="1"/>
                <p:nvPr/>
              </p:nvSpPr>
              <p:spPr>
                <a:xfrm>
                  <a:off x="1828800" y="4572000"/>
                  <a:ext cx="731520" cy="64633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>
                      <a:latin typeface="Calibri" panose="020F0502020204030204" pitchFamily="34" charset="0"/>
                      <a:ea typeface="CMU Bright" panose="02000603000000000000" pitchFamily="2" charset="0"/>
                      <a:cs typeface="Calibri" panose="020F0502020204030204" pitchFamily="34" charset="0"/>
                    </a:rPr>
                    <a:t>Pat</a:t>
                  </a:r>
                </a:p>
                <a:p>
                  <a:pPr algn="ctr"/>
                  <a:r>
                    <a:rPr lang="en-US" dirty="0">
                      <a:latin typeface="Calibri" panose="020F0502020204030204" pitchFamily="34" charset="0"/>
                      <a:ea typeface="CMU Bright" panose="02000603000000000000" pitchFamily="2" charset="0"/>
                      <a:cs typeface="Calibri" panose="020F0502020204030204" pitchFamily="34" charset="0"/>
                    </a:rPr>
                    <a:t>1933</a:t>
                  </a:r>
                </a:p>
              </p:txBody>
            </p:sp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6B96A049-B4D2-95DB-8A45-1EA348EEFF8D}"/>
                    </a:ext>
                  </a:extLst>
                </p:cNvPr>
                <p:cNvSpPr txBox="1"/>
                <p:nvPr/>
              </p:nvSpPr>
              <p:spPr>
                <a:xfrm>
                  <a:off x="2562727" y="4574707"/>
                  <a:ext cx="365760" cy="646331"/>
                </a:xfrm>
                <a:prstGeom prst="rect">
                  <a:avLst/>
                </a:prstGeom>
                <a:solidFill>
                  <a:srgbClr val="D6D6F5"/>
                </a:solidFill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endPara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endParaRPr>
                </a:p>
                <a:p>
                  <a:pPr algn="ctr"/>
                  <a:endPara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49" name="Straight Arrow Connector 48">
                <a:extLst>
                  <a:ext uri="{FF2B5EF4-FFF2-40B4-BE49-F238E27FC236}">
                    <a16:creationId xmlns:a16="http://schemas.microsoft.com/office/drawing/2014/main" id="{A1AA23FB-2227-2A78-0418-C4124FD04456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9042593" y="6566045"/>
                <a:ext cx="423081" cy="0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FFC000"/>
                </a:solidFill>
                <a:prstDash val="solid"/>
                <a:round/>
                <a:headEnd type="oval" w="med" len="med"/>
                <a:tailEnd type="stealth"/>
              </a:ln>
              <a:effectLst>
                <a:glow rad="25400">
                  <a:schemeClr val="tx1"/>
                </a:glow>
              </a:effectLst>
            </p:spPr>
          </p:cxnSp>
          <p:cxnSp>
            <p:nvCxnSpPr>
              <p:cNvPr id="46" name="Straight Arrow Connector 45">
                <a:extLst>
                  <a:ext uri="{FF2B5EF4-FFF2-40B4-BE49-F238E27FC236}">
                    <a16:creationId xmlns:a16="http://schemas.microsoft.com/office/drawing/2014/main" id="{7AD72C08-DBD0-3BB8-6B8E-AE2DC288DC24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7615281" y="6576822"/>
                <a:ext cx="500992" cy="0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FFC000"/>
                </a:solidFill>
                <a:prstDash val="solid"/>
                <a:round/>
                <a:headEnd type="oval" w="med" len="med"/>
                <a:tailEnd type="stealth"/>
              </a:ln>
              <a:effectLst>
                <a:glow rad="25400">
                  <a:schemeClr val="tx1"/>
                </a:glow>
              </a:effectLst>
            </p:spPr>
          </p:cxnSp>
        </p:grp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F072B7AF-142F-228C-B9A5-2CCE2006D900}"/>
                </a:ext>
              </a:extLst>
            </p:cNvPr>
            <p:cNvSpPr txBox="1"/>
            <p:nvPr/>
          </p:nvSpPr>
          <p:spPr>
            <a:xfrm>
              <a:off x="935388" y="5354702"/>
              <a:ext cx="365760" cy="646331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2C189EB5-3180-2579-A62C-605587124738}"/>
                </a:ext>
              </a:extLst>
            </p:cNvPr>
            <p:cNvSpPr txBox="1"/>
            <p:nvPr/>
          </p:nvSpPr>
          <p:spPr>
            <a:xfrm>
              <a:off x="944227" y="6124044"/>
              <a:ext cx="365760" cy="646331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BA74276F-17D2-80E1-D109-2C1D3D0288CF}"/>
                </a:ext>
              </a:extLst>
            </p:cNvPr>
            <p:cNvGrpSpPr/>
            <p:nvPr/>
          </p:nvGrpSpPr>
          <p:grpSpPr>
            <a:xfrm>
              <a:off x="1213100" y="6042549"/>
              <a:ext cx="2904354" cy="661940"/>
              <a:chOff x="7242380" y="1035933"/>
              <a:chExt cx="2904354" cy="661940"/>
            </a:xfrm>
          </p:grpSpPr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09EDB930-68AF-C798-431B-651789617A1D}"/>
                  </a:ext>
                </a:extLst>
              </p:cNvPr>
              <p:cNvGrpSpPr/>
              <p:nvPr/>
            </p:nvGrpSpPr>
            <p:grpSpPr>
              <a:xfrm>
                <a:off x="7665461" y="1035933"/>
                <a:ext cx="2481273" cy="661940"/>
                <a:chOff x="8115882" y="6218258"/>
                <a:chExt cx="2481273" cy="661940"/>
              </a:xfrm>
            </p:grpSpPr>
            <p:grpSp>
              <p:nvGrpSpPr>
                <p:cNvPr id="65" name="Group 64">
                  <a:extLst>
                    <a:ext uri="{FF2B5EF4-FFF2-40B4-BE49-F238E27FC236}">
                      <a16:creationId xmlns:a16="http://schemas.microsoft.com/office/drawing/2014/main" id="{81BB2CF8-D656-0900-D074-01F46A0B7C6D}"/>
                    </a:ext>
                  </a:extLst>
                </p:cNvPr>
                <p:cNvGrpSpPr/>
                <p:nvPr/>
              </p:nvGrpSpPr>
              <p:grpSpPr>
                <a:xfrm>
                  <a:off x="9465674" y="6218258"/>
                  <a:ext cx="1107184" cy="651345"/>
                  <a:chOff x="1828800" y="4572000"/>
                  <a:chExt cx="1107184" cy="651345"/>
                </a:xfrm>
              </p:grpSpPr>
              <p:sp>
                <p:nvSpPr>
                  <p:cNvPr id="72" name="TextBox 71">
                    <a:extLst>
                      <a:ext uri="{FF2B5EF4-FFF2-40B4-BE49-F238E27FC236}">
                        <a16:creationId xmlns:a16="http://schemas.microsoft.com/office/drawing/2014/main" id="{B29D4EAF-99FF-9176-7ED3-9FCC20F9FDAD}"/>
                      </a:ext>
                    </a:extLst>
                  </p:cNvPr>
                  <p:cNvSpPr txBox="1"/>
                  <p:nvPr/>
                </p:nvSpPr>
                <p:spPr>
                  <a:xfrm>
                    <a:off x="2570224" y="4577014"/>
                    <a:ext cx="365760" cy="646331"/>
                  </a:xfrm>
                  <a:prstGeom prst="rect">
                    <a:avLst/>
                  </a:prstGeom>
                  <a:solidFill>
                    <a:srgbClr val="D6D6F5"/>
                  </a:solidFill>
                  <a:ln w="25400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endParaRPr lang="en-US" dirty="0">
                      <a:latin typeface="Calibri" panose="020F0502020204030204" pitchFamily="34" charset="0"/>
                      <a:ea typeface="CMU Bright" panose="02000603000000000000" pitchFamily="2" charset="0"/>
                      <a:cs typeface="Calibri" panose="020F0502020204030204" pitchFamily="34" charset="0"/>
                    </a:endParaRPr>
                  </a:p>
                  <a:p>
                    <a:pPr algn="ctr"/>
                    <a:endParaRPr lang="en-US" dirty="0">
                      <a:latin typeface="Calibri" panose="020F0502020204030204" pitchFamily="34" charset="0"/>
                      <a:ea typeface="CMU Bright" panose="02000603000000000000" pitchFamily="2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71" name="TextBox 70">
                    <a:extLst>
                      <a:ext uri="{FF2B5EF4-FFF2-40B4-BE49-F238E27FC236}">
                        <a16:creationId xmlns:a16="http://schemas.microsoft.com/office/drawing/2014/main" id="{6A5BAA90-1255-77F5-83AE-F3BEFBA2EDE4}"/>
                      </a:ext>
                    </a:extLst>
                  </p:cNvPr>
                  <p:cNvSpPr txBox="1"/>
                  <p:nvPr/>
                </p:nvSpPr>
                <p:spPr>
                  <a:xfrm>
                    <a:off x="1828800" y="4572000"/>
                    <a:ext cx="731520" cy="646331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dirty="0">
                        <a:latin typeface="Calibri" panose="020F0502020204030204" pitchFamily="34" charset="0"/>
                        <a:ea typeface="CMU Bright" panose="02000603000000000000" pitchFamily="2" charset="0"/>
                        <a:cs typeface="Calibri" panose="020F0502020204030204" pitchFamily="34" charset="0"/>
                      </a:rPr>
                      <a:t>…</a:t>
                    </a:r>
                  </a:p>
                  <a:p>
                    <a:pPr algn="ctr"/>
                    <a:r>
                      <a:rPr lang="en-US" dirty="0">
                        <a:latin typeface="Calibri" panose="020F0502020204030204" pitchFamily="34" charset="0"/>
                        <a:ea typeface="CMU Bright" panose="02000603000000000000" pitchFamily="2" charset="0"/>
                        <a:cs typeface="Calibri" panose="020F0502020204030204" pitchFamily="34" charset="0"/>
                      </a:rPr>
                      <a:t>…</a:t>
                    </a:r>
                  </a:p>
                </p:txBody>
              </p:sp>
            </p:grpSp>
            <p:grpSp>
              <p:nvGrpSpPr>
                <p:cNvPr id="67" name="Group 66">
                  <a:extLst>
                    <a:ext uri="{FF2B5EF4-FFF2-40B4-BE49-F238E27FC236}">
                      <a16:creationId xmlns:a16="http://schemas.microsoft.com/office/drawing/2014/main" id="{F28FA10A-77E9-B1F0-88E6-FD5D36EF51C0}"/>
                    </a:ext>
                  </a:extLst>
                </p:cNvPr>
                <p:cNvGrpSpPr/>
                <p:nvPr/>
              </p:nvGrpSpPr>
              <p:grpSpPr>
                <a:xfrm>
                  <a:off x="8115882" y="6231160"/>
                  <a:ext cx="1099687" cy="649038"/>
                  <a:chOff x="1828800" y="4572000"/>
                  <a:chExt cx="1099687" cy="649038"/>
                </a:xfrm>
              </p:grpSpPr>
              <p:sp>
                <p:nvSpPr>
                  <p:cNvPr id="69" name="TextBox 68">
                    <a:extLst>
                      <a:ext uri="{FF2B5EF4-FFF2-40B4-BE49-F238E27FC236}">
                        <a16:creationId xmlns:a16="http://schemas.microsoft.com/office/drawing/2014/main" id="{4904B5BD-88C5-9692-6831-1D534E1A6173}"/>
                      </a:ext>
                    </a:extLst>
                  </p:cNvPr>
                  <p:cNvSpPr txBox="1"/>
                  <p:nvPr/>
                </p:nvSpPr>
                <p:spPr>
                  <a:xfrm>
                    <a:off x="1828800" y="4572000"/>
                    <a:ext cx="731520" cy="646331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dirty="0">
                        <a:latin typeface="Calibri" panose="020F0502020204030204" pitchFamily="34" charset="0"/>
                        <a:ea typeface="CMU Bright" panose="02000603000000000000" pitchFamily="2" charset="0"/>
                        <a:cs typeface="Calibri" panose="020F0502020204030204" pitchFamily="34" charset="0"/>
                      </a:rPr>
                      <a:t>…</a:t>
                    </a:r>
                  </a:p>
                  <a:p>
                    <a:pPr algn="ctr"/>
                    <a:r>
                      <a:rPr lang="en-US" dirty="0">
                        <a:latin typeface="Calibri" panose="020F0502020204030204" pitchFamily="34" charset="0"/>
                        <a:ea typeface="CMU Bright" panose="02000603000000000000" pitchFamily="2" charset="0"/>
                        <a:cs typeface="Calibri" panose="020F0502020204030204" pitchFamily="34" charset="0"/>
                      </a:rPr>
                      <a:t>…</a:t>
                    </a:r>
                  </a:p>
                </p:txBody>
              </p:sp>
              <p:sp>
                <p:nvSpPr>
                  <p:cNvPr id="70" name="TextBox 69">
                    <a:extLst>
                      <a:ext uri="{FF2B5EF4-FFF2-40B4-BE49-F238E27FC236}">
                        <a16:creationId xmlns:a16="http://schemas.microsoft.com/office/drawing/2014/main" id="{C1CFF25B-B0DC-7574-F3D6-6C5D162AF009}"/>
                      </a:ext>
                    </a:extLst>
                  </p:cNvPr>
                  <p:cNvSpPr txBox="1"/>
                  <p:nvPr/>
                </p:nvSpPr>
                <p:spPr>
                  <a:xfrm>
                    <a:off x="2562727" y="4574707"/>
                    <a:ext cx="365760" cy="646331"/>
                  </a:xfrm>
                  <a:prstGeom prst="rect">
                    <a:avLst/>
                  </a:prstGeom>
                  <a:solidFill>
                    <a:srgbClr val="D6D6F5"/>
                  </a:solidFill>
                  <a:ln w="25400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endParaRPr lang="en-US" dirty="0">
                      <a:latin typeface="Calibri" panose="020F0502020204030204" pitchFamily="34" charset="0"/>
                      <a:ea typeface="CMU Bright" panose="02000603000000000000" pitchFamily="2" charset="0"/>
                      <a:cs typeface="Calibri" panose="020F0502020204030204" pitchFamily="34" charset="0"/>
                    </a:endParaRPr>
                  </a:p>
                  <a:p>
                    <a:pPr algn="ctr"/>
                    <a:endParaRPr lang="en-US" dirty="0">
                      <a:latin typeface="Calibri" panose="020F0502020204030204" pitchFamily="34" charset="0"/>
                      <a:ea typeface="CMU Bright" panose="02000603000000000000" pitchFamily="2" charset="0"/>
                      <a:cs typeface="Calibri" panose="020F0502020204030204" pitchFamily="34" charset="0"/>
                    </a:endParaRPr>
                  </a:p>
                </p:txBody>
              </p:sp>
            </p:grpSp>
            <p:cxnSp>
              <p:nvCxnSpPr>
                <p:cNvPr id="68" name="Straight Arrow Connector 67">
                  <a:extLst>
                    <a:ext uri="{FF2B5EF4-FFF2-40B4-BE49-F238E27FC236}">
                      <a16:creationId xmlns:a16="http://schemas.microsoft.com/office/drawing/2014/main" id="{FEC1D312-42A4-5AC6-3186-6066E08C74FA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9032689" y="6554325"/>
                  <a:ext cx="423081" cy="0"/>
                </a:xfrm>
                <a:prstGeom prst="straightConnector1">
                  <a:avLst/>
                </a:prstGeom>
                <a:noFill/>
                <a:ln w="38100" cap="flat" cmpd="sng" algn="ctr">
                  <a:solidFill>
                    <a:srgbClr val="FFC000"/>
                  </a:solidFill>
                  <a:prstDash val="solid"/>
                  <a:round/>
                  <a:headEnd type="oval" w="med" len="med"/>
                  <a:tailEnd type="stealth"/>
                </a:ln>
                <a:effectLst>
                  <a:glow rad="25400">
                    <a:schemeClr val="tx1"/>
                  </a:glow>
                </a:effectLst>
              </p:spPr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4" name="TextBox 63">
                      <a:extLst>
                        <a:ext uri="{FF2B5EF4-FFF2-40B4-BE49-F238E27FC236}">
                          <a16:creationId xmlns:a16="http://schemas.microsoft.com/office/drawing/2014/main" id="{DF88F6EC-9298-8C43-9DFE-5843AEE4EF7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0231395" y="6354050"/>
                      <a:ext cx="365760" cy="369332"/>
                    </a:xfrm>
                    <a:prstGeom prst="rect">
                      <a:avLst/>
                    </a:prstGeom>
                    <a:noFill/>
                    <a:effectLst/>
                  </p:spPr>
                  <p:txBody>
                    <a:bodyPr wrap="square" t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i="1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MU Bright" panose="02000603000000000000" pitchFamily="2" charset="0"/>
                              </a:rPr>
                              <m:t>∅</m:t>
                            </m:r>
                          </m:oMath>
                        </m:oMathPara>
                      </a14:m>
                      <a:endParaRPr lang="en-US" dirty="0" err="1">
                        <a:solidFill>
                          <a:srgbClr val="FFC000"/>
                        </a:solidFill>
                        <a:effectLst>
                          <a:glow rad="25400">
                            <a:schemeClr val="tx1"/>
                          </a:glow>
                        </a:effectLst>
                        <a:latin typeface="Calibri" panose="020F0502020204030204" pitchFamily="34" charset="0"/>
                        <a:ea typeface="CMU Bright" panose="02000603000000000000" pitchFamily="2" charset="0"/>
                        <a:cs typeface="Calibri" panose="020F0502020204030204" pitchFamily="34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64" name="TextBox 63">
                      <a:extLst>
                        <a:ext uri="{FF2B5EF4-FFF2-40B4-BE49-F238E27FC236}">
                          <a16:creationId xmlns:a16="http://schemas.microsoft.com/office/drawing/2014/main" id="{DF88F6EC-9298-8C43-9DFE-5843AEE4EF71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0231395" y="6354050"/>
                      <a:ext cx="365760" cy="369332"/>
                    </a:xfrm>
                    <a:prstGeom prst="rect">
                      <a:avLst/>
                    </a:prstGeom>
                    <a:blipFill>
                      <a:blip r:embed="rId3"/>
                      <a:stretch>
                        <a:fillRect l="-6667" r="-10000" b="-20000"/>
                      </a:stretch>
                    </a:blipFill>
                    <a:effectLst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62" name="Straight Arrow Connector 61">
                <a:extLst>
                  <a:ext uri="{FF2B5EF4-FFF2-40B4-BE49-F238E27FC236}">
                    <a16:creationId xmlns:a16="http://schemas.microsoft.com/office/drawing/2014/main" id="{61E88411-5509-9A3C-17B0-3622DB9D34FD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7242380" y="1388047"/>
                <a:ext cx="423081" cy="0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FFC000"/>
                </a:solidFill>
                <a:prstDash val="solid"/>
                <a:round/>
                <a:headEnd type="oval" w="med" len="med"/>
                <a:tailEnd type="stealth"/>
              </a:ln>
              <a:effectLst>
                <a:glow rad="25400">
                  <a:schemeClr val="tx1"/>
                </a:glow>
              </a:effectLst>
            </p:spPr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302D08FA-5082-0ADD-2F78-DC136BD0BD7D}"/>
                    </a:ext>
                  </a:extLst>
                </p:cNvPr>
                <p:cNvSpPr txBox="1"/>
                <p:nvPr/>
              </p:nvSpPr>
              <p:spPr>
                <a:xfrm>
                  <a:off x="5095673" y="4739623"/>
                  <a:ext cx="365760" cy="369332"/>
                </a:xfrm>
                <a:prstGeom prst="rect">
                  <a:avLst/>
                </a:prstGeom>
                <a:noFill/>
                <a:effectLst/>
              </p:spPr>
              <p:txBody>
                <a:bodyPr wrap="square" t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MU Bright" panose="02000603000000000000" pitchFamily="2" charset="0"/>
                          </a:rPr>
                          <m:t>∅</m:t>
                        </m:r>
                      </m:oMath>
                    </m:oMathPara>
                  </a14:m>
                  <a:endParaRPr lang="en-US" dirty="0" err="1">
                    <a:solidFill>
                      <a:srgbClr val="FFC000"/>
                    </a:solidFill>
                    <a:effectLst>
                      <a:glow rad="25400">
                        <a:schemeClr val="tx1"/>
                      </a:glow>
                    </a:effectLst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302D08FA-5082-0ADD-2F78-DC136BD0BD7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95673" y="4739623"/>
                  <a:ext cx="365760" cy="369332"/>
                </a:xfrm>
                <a:prstGeom prst="rect">
                  <a:avLst/>
                </a:prstGeom>
                <a:blipFill>
                  <a:blip r:embed="rId4"/>
                  <a:stretch>
                    <a:fillRect l="-6667" r="-10000" b="-16667"/>
                  </a:stretch>
                </a:blipFill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21462B21-E9D8-DE47-ED86-D5F01EA0EBA3}"/>
                </a:ext>
              </a:extLst>
            </p:cNvPr>
            <p:cNvSpPr txBox="1"/>
            <p:nvPr/>
          </p:nvSpPr>
          <p:spPr>
            <a:xfrm>
              <a:off x="1649608" y="5288264"/>
              <a:ext cx="731520" cy="64633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…</a:t>
              </a:r>
            </a:p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…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1EDB2325-214B-A923-3C0C-14A89DFCE2C4}"/>
                </a:ext>
              </a:extLst>
            </p:cNvPr>
            <p:cNvSpPr txBox="1"/>
            <p:nvPr/>
          </p:nvSpPr>
          <p:spPr>
            <a:xfrm>
              <a:off x="2383535" y="5290971"/>
              <a:ext cx="365760" cy="646331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26524C56-3198-C87D-AE29-9DED48FB436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201662" y="5656718"/>
              <a:ext cx="423081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55284445-9B7F-6139-12CF-0B2DDF203A35}"/>
                </a:ext>
              </a:extLst>
            </p:cNvPr>
            <p:cNvSpPr txBox="1"/>
            <p:nvPr/>
          </p:nvSpPr>
          <p:spPr>
            <a:xfrm>
              <a:off x="2999400" y="5263370"/>
              <a:ext cx="731520" cy="64633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…</a:t>
              </a:r>
            </a:p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…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0E6A68F6-B305-79F6-5610-5D0CA984DAE1}"/>
                </a:ext>
              </a:extLst>
            </p:cNvPr>
            <p:cNvSpPr txBox="1"/>
            <p:nvPr/>
          </p:nvSpPr>
          <p:spPr>
            <a:xfrm>
              <a:off x="3733327" y="5266077"/>
              <a:ext cx="365760" cy="646331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A91B03DC-D55C-13BB-0394-8BE7EA020D50}"/>
                    </a:ext>
                  </a:extLst>
                </p:cNvPr>
                <p:cNvSpPr txBox="1"/>
                <p:nvPr/>
              </p:nvSpPr>
              <p:spPr>
                <a:xfrm>
                  <a:off x="3741611" y="5360917"/>
                  <a:ext cx="365760" cy="369332"/>
                </a:xfrm>
                <a:prstGeom prst="rect">
                  <a:avLst/>
                </a:prstGeom>
                <a:noFill/>
                <a:effectLst/>
              </p:spPr>
              <p:txBody>
                <a:bodyPr wrap="square" t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MU Bright" panose="02000603000000000000" pitchFamily="2" charset="0"/>
                          </a:rPr>
                          <m:t>∅</m:t>
                        </m:r>
                      </m:oMath>
                    </m:oMathPara>
                  </a14:m>
                  <a:endParaRPr lang="en-US" dirty="0" err="1">
                    <a:solidFill>
                      <a:srgbClr val="FFC000"/>
                    </a:solidFill>
                    <a:effectLst>
                      <a:glow rad="25400">
                        <a:schemeClr val="tx1"/>
                      </a:glow>
                    </a:effectLst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A91B03DC-D55C-13BB-0394-8BE7EA020D5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41611" y="5360917"/>
                  <a:ext cx="365760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6667" r="-13333" b="-16129"/>
                  </a:stretch>
                </a:blipFill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AC7F79AC-DABE-3704-F669-8A98CBFC1411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551454" y="5631824"/>
              <a:ext cx="423081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AD828823-98CA-95C0-09FE-8D2791C43BE2}"/>
              </a:ext>
            </a:extLst>
          </p:cNvPr>
          <p:cNvGrpSpPr/>
          <p:nvPr/>
        </p:nvGrpSpPr>
        <p:grpSpPr>
          <a:xfrm>
            <a:off x="136183" y="4776582"/>
            <a:ext cx="4022697" cy="1569660"/>
            <a:chOff x="1472665" y="4833670"/>
            <a:chExt cx="4022697" cy="1569660"/>
          </a:xfrm>
        </p:grpSpPr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ED4FB79E-EEA8-ECF9-D4F7-DAF6CA31A92F}"/>
                </a:ext>
              </a:extLst>
            </p:cNvPr>
            <p:cNvSpPr txBox="1"/>
            <p:nvPr/>
          </p:nvSpPr>
          <p:spPr>
            <a:xfrm>
              <a:off x="1472665" y="4833670"/>
              <a:ext cx="2904501" cy="156966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</a:rPr>
                <a:t>How do you determine on which linked list an entry is stored?</a:t>
              </a:r>
            </a:p>
          </p:txBody>
        </p:sp>
        <p:sp>
          <p:nvSpPr>
            <p:cNvPr id="86" name="Right Arrow 85">
              <a:extLst>
                <a:ext uri="{FF2B5EF4-FFF2-40B4-BE49-F238E27FC236}">
                  <a16:creationId xmlns:a16="http://schemas.microsoft.com/office/drawing/2014/main" id="{1116D118-E0A9-207A-C332-CEF6AD50D6EB}"/>
                </a:ext>
              </a:extLst>
            </p:cNvPr>
            <p:cNvSpPr/>
            <p:nvPr/>
          </p:nvSpPr>
          <p:spPr>
            <a:xfrm>
              <a:off x="4395619" y="5449650"/>
              <a:ext cx="491884" cy="302016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E24B7914-D3FC-1D21-3455-7C19E8C56A31}"/>
                </a:ext>
              </a:extLst>
            </p:cNvPr>
            <p:cNvSpPr/>
            <p:nvPr/>
          </p:nvSpPr>
          <p:spPr>
            <a:xfrm>
              <a:off x="4887503" y="5149584"/>
              <a:ext cx="607859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1" cap="none" spc="0" dirty="0">
                  <a:ln w="13462">
                    <a:solidFill>
                      <a:schemeClr val="bg1"/>
                    </a:solidFill>
                    <a:prstDash val="solid"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dist="38100" dir="2700000" algn="bl" rotWithShape="0">
                      <a:schemeClr val="accent5"/>
                    </a:outerShdw>
                  </a:effectLst>
                </a:rPr>
                <a:t>?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3FDF7973-3D53-26FF-6D63-AB8C7F282DEA}"/>
              </a:ext>
            </a:extLst>
          </p:cNvPr>
          <p:cNvSpPr txBox="1"/>
          <p:nvPr/>
        </p:nvSpPr>
        <p:spPr>
          <a:xfrm>
            <a:off x="1268405" y="597310"/>
            <a:ext cx="731520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rPr>
              <a:t>Pat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EFF8192-0827-7BDE-1247-3DDC0FA6E9FF}"/>
              </a:ext>
            </a:extLst>
          </p:cNvPr>
          <p:cNvSpPr txBox="1"/>
          <p:nvPr/>
        </p:nvSpPr>
        <p:spPr>
          <a:xfrm>
            <a:off x="1274570" y="1048831"/>
            <a:ext cx="731520" cy="261610"/>
          </a:xfrm>
          <a:prstGeom prst="rect">
            <a:avLst/>
          </a:prstGeom>
          <a:solidFill>
            <a:srgbClr val="7030A0">
              <a:alpha val="26000"/>
            </a:srgbClr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sz="1100" dirty="0">
              <a:latin typeface="Calibri" panose="020F0502020204030204" pitchFamily="34" charset="0"/>
              <a:ea typeface="CMU Bright" panose="02000603000000000000" pitchFamily="2" charset="0"/>
              <a:cs typeface="Calibri" panose="020F0502020204030204" pitchFamily="34" charset="0"/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84BC7D0-7440-1E10-1473-3BFDF761647A}"/>
              </a:ext>
            </a:extLst>
          </p:cNvPr>
          <p:cNvCxnSpPr>
            <a:cxnSpLocks/>
            <a:endCxn id="8" idx="2"/>
          </p:cNvCxnSpPr>
          <p:nvPr/>
        </p:nvCxnSpPr>
        <p:spPr bwMode="auto">
          <a:xfrm flipH="1" flipV="1">
            <a:off x="1634165" y="966642"/>
            <a:ext cx="14449" cy="212994"/>
          </a:xfrm>
          <a:prstGeom prst="straightConnector1">
            <a:avLst/>
          </a:prstGeom>
          <a:noFill/>
          <a:ln w="38100" cap="flat" cmpd="sng" algn="ctr">
            <a:solidFill>
              <a:srgbClr val="FFC000"/>
            </a:solidFill>
            <a:prstDash val="solid"/>
            <a:round/>
            <a:headEnd type="oval" w="med" len="med"/>
            <a:tailEnd type="stealth"/>
          </a:ln>
          <a:effectLst>
            <a:glow rad="25400">
              <a:schemeClr val="tx1"/>
            </a:glow>
          </a:effectLst>
        </p:spPr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00689A19-A8E3-7F8B-8CBE-8F29692728E6}"/>
              </a:ext>
            </a:extLst>
          </p:cNvPr>
          <p:cNvSpPr txBox="1"/>
          <p:nvPr/>
        </p:nvSpPr>
        <p:spPr>
          <a:xfrm>
            <a:off x="2657633" y="552301"/>
            <a:ext cx="731520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rPr>
              <a:t>Sam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E55D7A31-EE72-4941-F8EA-E40ED8114024}"/>
              </a:ext>
            </a:extLst>
          </p:cNvPr>
          <p:cNvCxnSpPr>
            <a:cxnSpLocks/>
            <a:endCxn id="42" idx="2"/>
          </p:cNvCxnSpPr>
          <p:nvPr/>
        </p:nvCxnSpPr>
        <p:spPr bwMode="auto">
          <a:xfrm flipH="1" flipV="1">
            <a:off x="3023393" y="921633"/>
            <a:ext cx="14449" cy="212994"/>
          </a:xfrm>
          <a:prstGeom prst="straightConnector1">
            <a:avLst/>
          </a:prstGeom>
          <a:noFill/>
          <a:ln w="38100" cap="flat" cmpd="sng" algn="ctr">
            <a:solidFill>
              <a:srgbClr val="FFC000"/>
            </a:solidFill>
            <a:prstDash val="solid"/>
            <a:round/>
            <a:headEnd type="oval" w="med" len="med"/>
            <a:tailEnd type="stealth"/>
          </a:ln>
          <a:effectLst>
            <a:glow rad="25400">
              <a:schemeClr val="tx1"/>
            </a:glow>
          </a:effectLst>
        </p:spPr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ACC89FEF-FF5C-B91C-F7F5-2B9B5A41F31B}"/>
              </a:ext>
            </a:extLst>
          </p:cNvPr>
          <p:cNvSpPr txBox="1"/>
          <p:nvPr/>
        </p:nvSpPr>
        <p:spPr>
          <a:xfrm>
            <a:off x="3980930" y="516293"/>
            <a:ext cx="731520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rPr>
              <a:t>Joe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65880CA8-68BD-326A-3586-52267604389A}"/>
              </a:ext>
            </a:extLst>
          </p:cNvPr>
          <p:cNvCxnSpPr>
            <a:cxnSpLocks/>
            <a:endCxn id="63" idx="2"/>
          </p:cNvCxnSpPr>
          <p:nvPr/>
        </p:nvCxnSpPr>
        <p:spPr bwMode="auto">
          <a:xfrm flipH="1" flipV="1">
            <a:off x="4346690" y="885625"/>
            <a:ext cx="14449" cy="212994"/>
          </a:xfrm>
          <a:prstGeom prst="straightConnector1">
            <a:avLst/>
          </a:prstGeom>
          <a:noFill/>
          <a:ln w="38100" cap="flat" cmpd="sng" algn="ctr">
            <a:solidFill>
              <a:srgbClr val="FFC000"/>
            </a:solidFill>
            <a:prstDash val="solid"/>
            <a:round/>
            <a:headEnd type="oval" w="med" len="med"/>
            <a:tailEnd type="stealth"/>
          </a:ln>
          <a:effectLst>
            <a:glow rad="25400">
              <a:schemeClr val="tx1"/>
            </a:glow>
          </a:effectLst>
        </p:spPr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3980BEF7-1E5F-0349-D8A2-D62DC8BBBA6A}"/>
              </a:ext>
            </a:extLst>
          </p:cNvPr>
          <p:cNvSpPr txBox="1"/>
          <p:nvPr/>
        </p:nvSpPr>
        <p:spPr>
          <a:xfrm>
            <a:off x="5772926" y="581616"/>
            <a:ext cx="731520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rPr>
              <a:t>…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86B72FB3-A409-39C9-D47A-A15DD85A6CB2}"/>
              </a:ext>
            </a:extLst>
          </p:cNvPr>
          <p:cNvCxnSpPr>
            <a:cxnSpLocks/>
            <a:endCxn id="73" idx="2"/>
          </p:cNvCxnSpPr>
          <p:nvPr/>
        </p:nvCxnSpPr>
        <p:spPr bwMode="auto">
          <a:xfrm flipH="1" flipV="1">
            <a:off x="6138686" y="950948"/>
            <a:ext cx="14449" cy="212994"/>
          </a:xfrm>
          <a:prstGeom prst="straightConnector1">
            <a:avLst/>
          </a:prstGeom>
          <a:noFill/>
          <a:ln w="38100" cap="flat" cmpd="sng" algn="ctr">
            <a:solidFill>
              <a:srgbClr val="FFC000"/>
            </a:solidFill>
            <a:prstDash val="solid"/>
            <a:round/>
            <a:headEnd type="oval" w="med" len="med"/>
            <a:tailEnd type="stealth"/>
          </a:ln>
          <a:effectLst>
            <a:glow rad="25400">
              <a:schemeClr val="tx1"/>
            </a:glow>
          </a:effectLst>
        </p:spPr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5EE00DF1-8E63-BBDD-FFCC-15AF3AEDA462}"/>
              </a:ext>
            </a:extLst>
          </p:cNvPr>
          <p:cNvSpPr txBox="1"/>
          <p:nvPr/>
        </p:nvSpPr>
        <p:spPr>
          <a:xfrm>
            <a:off x="7680688" y="558647"/>
            <a:ext cx="731520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rPr>
              <a:t>…</a:t>
            </a:r>
          </a:p>
        </p:txBody>
      </p: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59ABAC58-C7A7-8561-88C1-C34DDE8EBC27}"/>
              </a:ext>
            </a:extLst>
          </p:cNvPr>
          <p:cNvCxnSpPr>
            <a:cxnSpLocks/>
            <a:endCxn id="87" idx="2"/>
          </p:cNvCxnSpPr>
          <p:nvPr/>
        </p:nvCxnSpPr>
        <p:spPr bwMode="auto">
          <a:xfrm flipH="1" flipV="1">
            <a:off x="8046448" y="927979"/>
            <a:ext cx="14449" cy="212994"/>
          </a:xfrm>
          <a:prstGeom prst="straightConnector1">
            <a:avLst/>
          </a:prstGeom>
          <a:noFill/>
          <a:ln w="38100" cap="flat" cmpd="sng" algn="ctr">
            <a:solidFill>
              <a:srgbClr val="FFC000"/>
            </a:solidFill>
            <a:prstDash val="solid"/>
            <a:round/>
            <a:headEnd type="oval" w="med" len="med"/>
            <a:tailEnd type="stealth"/>
          </a:ln>
          <a:effectLst>
            <a:glow rad="25400">
              <a:schemeClr val="tx1"/>
            </a:glow>
          </a:effectLst>
        </p:spPr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73388294-57B2-0C3B-CBAA-B25411107241}"/>
              </a:ext>
            </a:extLst>
          </p:cNvPr>
          <p:cNvSpPr txBox="1"/>
          <p:nvPr/>
        </p:nvSpPr>
        <p:spPr>
          <a:xfrm>
            <a:off x="9006834" y="537600"/>
            <a:ext cx="731520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rPr>
              <a:t>…</a:t>
            </a:r>
          </a:p>
        </p:txBody>
      </p: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3F28F58B-E842-9C11-7455-1B3E1A2F09F4}"/>
              </a:ext>
            </a:extLst>
          </p:cNvPr>
          <p:cNvCxnSpPr>
            <a:cxnSpLocks/>
            <a:endCxn id="91" idx="2"/>
          </p:cNvCxnSpPr>
          <p:nvPr/>
        </p:nvCxnSpPr>
        <p:spPr bwMode="auto">
          <a:xfrm flipH="1" flipV="1">
            <a:off x="9372594" y="906932"/>
            <a:ext cx="14449" cy="212994"/>
          </a:xfrm>
          <a:prstGeom prst="straightConnector1">
            <a:avLst/>
          </a:prstGeom>
          <a:noFill/>
          <a:ln w="38100" cap="flat" cmpd="sng" algn="ctr">
            <a:solidFill>
              <a:srgbClr val="FFC000"/>
            </a:solidFill>
            <a:prstDash val="solid"/>
            <a:round/>
            <a:headEnd type="oval" w="med" len="med"/>
            <a:tailEnd type="stealth"/>
          </a:ln>
          <a:effectLst>
            <a:glow rad="25400">
              <a:schemeClr val="tx1"/>
            </a:glow>
          </a:effectLst>
        </p:spPr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3120A653-EA15-AE2A-FB7B-665280B47660}"/>
              </a:ext>
            </a:extLst>
          </p:cNvPr>
          <p:cNvSpPr txBox="1"/>
          <p:nvPr/>
        </p:nvSpPr>
        <p:spPr>
          <a:xfrm>
            <a:off x="10357896" y="558647"/>
            <a:ext cx="731520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rPr>
              <a:t>…</a:t>
            </a:r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9CFBFEC6-A9B4-0F0F-8F2F-9078BAB78EB9}"/>
              </a:ext>
            </a:extLst>
          </p:cNvPr>
          <p:cNvCxnSpPr>
            <a:cxnSpLocks/>
            <a:endCxn id="93" idx="2"/>
          </p:cNvCxnSpPr>
          <p:nvPr/>
        </p:nvCxnSpPr>
        <p:spPr bwMode="auto">
          <a:xfrm flipH="1" flipV="1">
            <a:off x="10723656" y="927979"/>
            <a:ext cx="14449" cy="212994"/>
          </a:xfrm>
          <a:prstGeom prst="straightConnector1">
            <a:avLst/>
          </a:prstGeom>
          <a:noFill/>
          <a:ln w="38100" cap="flat" cmpd="sng" algn="ctr">
            <a:solidFill>
              <a:srgbClr val="FFC000"/>
            </a:solidFill>
            <a:prstDash val="solid"/>
            <a:round/>
            <a:headEnd type="oval" w="med" len="med"/>
            <a:tailEnd type="stealth"/>
          </a:ln>
          <a:effectLst>
            <a:glow rad="25400">
              <a:schemeClr val="tx1"/>
            </a:glow>
          </a:effectLst>
        </p:spPr>
      </p:cxnSp>
      <p:sp>
        <p:nvSpPr>
          <p:cNvPr id="97" name="TextBox 96">
            <a:extLst>
              <a:ext uri="{FF2B5EF4-FFF2-40B4-BE49-F238E27FC236}">
                <a16:creationId xmlns:a16="http://schemas.microsoft.com/office/drawing/2014/main" id="{085C2C6D-0613-E263-8656-EE66B679172F}"/>
              </a:ext>
            </a:extLst>
          </p:cNvPr>
          <p:cNvSpPr txBox="1"/>
          <p:nvPr/>
        </p:nvSpPr>
        <p:spPr>
          <a:xfrm>
            <a:off x="5764530" y="1025343"/>
            <a:ext cx="731520" cy="261610"/>
          </a:xfrm>
          <a:prstGeom prst="rect">
            <a:avLst/>
          </a:prstGeom>
          <a:solidFill>
            <a:srgbClr val="7030A0">
              <a:alpha val="26000"/>
            </a:srgbClr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sz="1100" dirty="0">
              <a:latin typeface="Calibri" panose="020F0502020204030204" pitchFamily="34" charset="0"/>
              <a:ea typeface="CMU Bright" panose="02000603000000000000" pitchFamily="2" charset="0"/>
              <a:cs typeface="Calibri" panose="020F0502020204030204" pitchFamily="34" charset="0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95A49B53-D3D9-628F-082C-E7F730D371C9}"/>
              </a:ext>
            </a:extLst>
          </p:cNvPr>
          <p:cNvSpPr txBox="1"/>
          <p:nvPr/>
        </p:nvSpPr>
        <p:spPr>
          <a:xfrm>
            <a:off x="7657800" y="1068189"/>
            <a:ext cx="731520" cy="261610"/>
          </a:xfrm>
          <a:prstGeom prst="rect">
            <a:avLst/>
          </a:prstGeom>
          <a:solidFill>
            <a:srgbClr val="7030A0">
              <a:alpha val="26000"/>
            </a:srgbClr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sz="1100" dirty="0">
              <a:latin typeface="Calibri" panose="020F0502020204030204" pitchFamily="34" charset="0"/>
              <a:ea typeface="CMU Bright" panose="02000603000000000000" pitchFamily="2" charset="0"/>
              <a:cs typeface="Calibri" panose="020F0502020204030204" pitchFamily="34" charset="0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A1D5DF39-5167-365C-ED6B-E21CC8AE5E60}"/>
              </a:ext>
            </a:extLst>
          </p:cNvPr>
          <p:cNvSpPr txBox="1"/>
          <p:nvPr/>
        </p:nvSpPr>
        <p:spPr>
          <a:xfrm>
            <a:off x="9017002" y="1053418"/>
            <a:ext cx="731520" cy="261610"/>
          </a:xfrm>
          <a:prstGeom prst="rect">
            <a:avLst/>
          </a:prstGeom>
          <a:solidFill>
            <a:srgbClr val="7030A0">
              <a:alpha val="26000"/>
            </a:srgbClr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sz="1100" dirty="0">
              <a:latin typeface="Calibri" panose="020F0502020204030204" pitchFamily="34" charset="0"/>
              <a:ea typeface="CMU Bright" panose="02000603000000000000" pitchFamily="2" charset="0"/>
              <a:cs typeface="Calibri" panose="020F0502020204030204" pitchFamily="34" charset="0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0C590525-F8E7-C959-D2CC-CC4DBD8D1515}"/>
              </a:ext>
            </a:extLst>
          </p:cNvPr>
          <p:cNvSpPr txBox="1"/>
          <p:nvPr/>
        </p:nvSpPr>
        <p:spPr>
          <a:xfrm>
            <a:off x="10386555" y="1038751"/>
            <a:ext cx="731520" cy="261610"/>
          </a:xfrm>
          <a:prstGeom prst="rect">
            <a:avLst/>
          </a:prstGeom>
          <a:solidFill>
            <a:srgbClr val="7030A0">
              <a:alpha val="26000"/>
            </a:srgbClr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sz="1100" dirty="0">
              <a:latin typeface="Calibri" panose="020F0502020204030204" pitchFamily="34" charset="0"/>
              <a:ea typeface="CMU Bright" panose="02000603000000000000" pitchFamily="2" charset="0"/>
              <a:cs typeface="Calibri" panose="020F0502020204030204" pitchFamily="34" charset="0"/>
            </a:endParaRPr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E90B6BAE-36A2-A73A-B21F-CE7BF2866940}"/>
              </a:ext>
            </a:extLst>
          </p:cNvPr>
          <p:cNvGrpSpPr/>
          <p:nvPr/>
        </p:nvGrpSpPr>
        <p:grpSpPr>
          <a:xfrm>
            <a:off x="8503090" y="5507995"/>
            <a:ext cx="3553240" cy="1192210"/>
            <a:chOff x="8503090" y="5507995"/>
            <a:chExt cx="3553240" cy="1192210"/>
          </a:xfrm>
        </p:grpSpPr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17B195FD-0D8E-C303-BB66-DF06595CB42A}"/>
                </a:ext>
              </a:extLst>
            </p:cNvPr>
            <p:cNvSpPr txBox="1"/>
            <p:nvPr/>
          </p:nvSpPr>
          <p:spPr>
            <a:xfrm>
              <a:off x="8503090" y="6051167"/>
              <a:ext cx="731520" cy="64633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Pat</a:t>
              </a:r>
            </a:p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1933</a:t>
              </a: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26A9C043-EBF9-2206-43A2-B2B220A5C0B7}"/>
                </a:ext>
              </a:extLst>
            </p:cNvPr>
            <p:cNvSpPr txBox="1"/>
            <p:nvPr/>
          </p:nvSpPr>
          <p:spPr>
            <a:xfrm>
              <a:off x="9237017" y="6053874"/>
              <a:ext cx="365760" cy="646331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28FE21DF-8113-115D-E3C3-C7C983B13A44}"/>
                </a:ext>
              </a:extLst>
            </p:cNvPr>
            <p:cNvSpPr txBox="1"/>
            <p:nvPr/>
          </p:nvSpPr>
          <p:spPr>
            <a:xfrm>
              <a:off x="9651202" y="6122057"/>
              <a:ext cx="13468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same as </a:t>
              </a:r>
              <a:r>
                <a:rPr lang="en-US" dirty="0">
                  <a:sym typeface="Wingdings" pitchFamily="2" charset="2"/>
                </a:rPr>
                <a:t></a:t>
              </a:r>
              <a:endParaRPr lang="en-US" dirty="0"/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7D747620-39B7-7935-3A5E-CAC3855A5569}"/>
                </a:ext>
              </a:extLst>
            </p:cNvPr>
            <p:cNvSpPr txBox="1"/>
            <p:nvPr/>
          </p:nvSpPr>
          <p:spPr>
            <a:xfrm>
              <a:off x="10958870" y="5507995"/>
              <a:ext cx="73152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Pat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23D2F684-A092-37B3-2C93-B9D3BCDE2D83}"/>
                </a:ext>
              </a:extLst>
            </p:cNvPr>
            <p:cNvSpPr txBox="1"/>
            <p:nvPr/>
          </p:nvSpPr>
          <p:spPr>
            <a:xfrm>
              <a:off x="10965035" y="5959516"/>
              <a:ext cx="731520" cy="261610"/>
            </a:xfrm>
            <a:prstGeom prst="rect">
              <a:avLst/>
            </a:prstGeom>
            <a:solidFill>
              <a:srgbClr val="7030A0">
                <a:alpha val="26000"/>
              </a:srgb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sz="1100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cxnSp>
          <p:nvCxnSpPr>
            <p:cNvPr id="106" name="Straight Arrow Connector 105">
              <a:extLst>
                <a:ext uri="{FF2B5EF4-FFF2-40B4-BE49-F238E27FC236}">
                  <a16:creationId xmlns:a16="http://schemas.microsoft.com/office/drawing/2014/main" id="{02954DEC-8414-3F38-249F-D59BAC0A2E05}"/>
                </a:ext>
              </a:extLst>
            </p:cNvPr>
            <p:cNvCxnSpPr>
              <a:cxnSpLocks/>
              <a:endCxn id="104" idx="2"/>
            </p:cNvCxnSpPr>
            <p:nvPr/>
          </p:nvCxnSpPr>
          <p:spPr bwMode="auto">
            <a:xfrm flipH="1" flipV="1">
              <a:off x="11324630" y="5877327"/>
              <a:ext cx="14449" cy="212994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EF74592A-A9E0-1991-F396-553057A2F344}"/>
                </a:ext>
              </a:extLst>
            </p:cNvPr>
            <p:cNvSpPr txBox="1"/>
            <p:nvPr/>
          </p:nvSpPr>
          <p:spPr>
            <a:xfrm>
              <a:off x="10971483" y="6221933"/>
              <a:ext cx="73152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1933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4F3AB469-7F22-12BF-52AF-59E455362154}"/>
                </a:ext>
              </a:extLst>
            </p:cNvPr>
            <p:cNvSpPr txBox="1"/>
            <p:nvPr/>
          </p:nvSpPr>
          <p:spPr>
            <a:xfrm>
              <a:off x="11690570" y="5955541"/>
              <a:ext cx="365760" cy="646331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98998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 animBg="1"/>
      <p:bldP spid="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6F48F-C545-144E-92AE-83A43DABAF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355263"/>
          </a:xfrm>
        </p:spPr>
        <p:txBody>
          <a:bodyPr/>
          <a:lstStyle/>
          <a:p>
            <a:r>
              <a:rPr lang="en-US" dirty="0"/>
              <a:t>Hashing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C24F4A-00E1-E841-BC57-FE1F55D44F29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66187" y="428252"/>
            <a:ext cx="10594206" cy="3230003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000" dirty="0">
                <a:solidFill>
                  <a:schemeClr val="accent1"/>
                </a:solidFill>
              </a:rPr>
              <a:t>Hash table </a:t>
            </a:r>
            <a:r>
              <a:rPr lang="en-US" sz="2000" dirty="0"/>
              <a:t>is an array of </a:t>
            </a:r>
            <a:r>
              <a:rPr lang="en-US" sz="2000" dirty="0">
                <a:solidFill>
                  <a:srgbClr val="FF0000"/>
                </a:solidFill>
              </a:rPr>
              <a:t>pointers </a:t>
            </a:r>
            <a:r>
              <a:rPr lang="en-US" sz="2000" dirty="0">
                <a:solidFill>
                  <a:schemeClr val="tx2"/>
                </a:solidFill>
              </a:rPr>
              <a:t>to</a:t>
            </a:r>
            <a:r>
              <a:rPr lang="en-US" sz="2000" dirty="0">
                <a:solidFill>
                  <a:schemeClr val="accent1"/>
                </a:solidFill>
              </a:rPr>
              <a:t> the head of different linked lists (called </a:t>
            </a:r>
            <a:r>
              <a:rPr lang="en-US" sz="2000" dirty="0">
                <a:solidFill>
                  <a:srgbClr val="2C895B"/>
                </a:solidFill>
              </a:rPr>
              <a:t>hash chains</a:t>
            </a:r>
            <a:r>
              <a:rPr lang="en-US" sz="2000" dirty="0">
                <a:solidFill>
                  <a:schemeClr val="accent1"/>
                </a:solidFill>
              </a:rPr>
              <a:t>)</a:t>
            </a:r>
          </a:p>
          <a:p>
            <a:r>
              <a:rPr lang="en-US" sz="2000" b="1" dirty="0">
                <a:solidFill>
                  <a:srgbClr val="2C895B"/>
                </a:solidFill>
              </a:rPr>
              <a:t>Each data item </a:t>
            </a:r>
            <a:r>
              <a:rPr lang="en-US" sz="2000" dirty="0">
                <a:solidFill>
                  <a:schemeClr val="accent1"/>
                </a:solidFill>
              </a:rPr>
              <a:t>must have a </a:t>
            </a:r>
            <a:r>
              <a:rPr lang="en-US" sz="2000" b="1" dirty="0">
                <a:solidFill>
                  <a:schemeClr val="accent1"/>
                </a:solidFill>
              </a:rPr>
              <a:t>unique key </a:t>
            </a:r>
            <a:r>
              <a:rPr lang="en-US" sz="2000" dirty="0">
                <a:solidFill>
                  <a:schemeClr val="accent1"/>
                </a:solidFill>
              </a:rPr>
              <a:t>that</a:t>
            </a:r>
            <a:r>
              <a:rPr lang="en-US" sz="2000" b="1" dirty="0">
                <a:solidFill>
                  <a:schemeClr val="accent1"/>
                </a:solidFill>
              </a:rPr>
              <a:t> identifies it (e.g., auto license plate)</a:t>
            </a:r>
          </a:p>
          <a:p>
            <a:pPr lvl="1"/>
            <a:r>
              <a:rPr lang="en-US" altLang="en-US" sz="2000" i="1" dirty="0">
                <a:solidFill>
                  <a:srgbClr val="0070C0"/>
                </a:solidFill>
              </a:rPr>
              <a:t>h</a:t>
            </a:r>
            <a:r>
              <a:rPr lang="en-US" altLang="en-US" sz="2000" dirty="0">
                <a:solidFill>
                  <a:srgbClr val="0070C0"/>
                </a:solidFill>
              </a:rPr>
              <a:t>(</a:t>
            </a:r>
            <a:r>
              <a:rPr lang="en-US" altLang="en-US" sz="2000" i="1" dirty="0">
                <a:solidFill>
                  <a:srgbClr val="F3753F"/>
                </a:solidFill>
              </a:rPr>
              <a:t>k</a:t>
            </a:r>
            <a:r>
              <a:rPr lang="en-US" altLang="en-US" sz="2000" dirty="0">
                <a:solidFill>
                  <a:srgbClr val="0070C0"/>
                </a:solidFill>
              </a:rPr>
              <a:t>) </a:t>
            </a:r>
            <a:r>
              <a:rPr lang="en-US" altLang="en-US" sz="2000" dirty="0"/>
              <a:t>is the </a:t>
            </a:r>
            <a:r>
              <a:rPr lang="en-US" altLang="en-US" sz="2000" b="1" i="1" dirty="0">
                <a:solidFill>
                  <a:srgbClr val="CC3300"/>
                </a:solidFill>
              </a:rPr>
              <a:t>hash value</a:t>
            </a:r>
            <a:r>
              <a:rPr lang="en-US" altLang="en-US" sz="2000" b="1" dirty="0"/>
              <a:t> </a:t>
            </a:r>
            <a:r>
              <a:rPr lang="en-US" altLang="en-US" sz="2000" dirty="0"/>
              <a:t>of key </a:t>
            </a:r>
            <a:r>
              <a:rPr lang="en-US" altLang="en-US" sz="2000" i="1" dirty="0">
                <a:solidFill>
                  <a:srgbClr val="F3753F"/>
                </a:solidFill>
              </a:rPr>
              <a:t>k</a:t>
            </a:r>
            <a:r>
              <a:rPr lang="en-US" altLang="en-US" sz="2000" i="1" dirty="0"/>
              <a:t> to </a:t>
            </a:r>
            <a:r>
              <a:rPr lang="en-US" altLang="en-US" sz="2000" i="1" dirty="0">
                <a:solidFill>
                  <a:srgbClr val="2C895B"/>
                </a:solidFill>
              </a:rPr>
              <a:t>encode the </a:t>
            </a:r>
            <a:r>
              <a:rPr lang="en-US" altLang="en-US" sz="2000" i="1" dirty="0">
                <a:solidFill>
                  <a:srgbClr val="F3753F"/>
                </a:solidFill>
              </a:rPr>
              <a:t>key k</a:t>
            </a:r>
            <a:r>
              <a:rPr lang="en-US" altLang="en-US" sz="2000" i="1" dirty="0">
                <a:solidFill>
                  <a:srgbClr val="2C895B"/>
                </a:solidFill>
              </a:rPr>
              <a:t> into </a:t>
            </a:r>
            <a:r>
              <a:rPr lang="en-US" altLang="en-US" sz="2000" b="1" i="1" dirty="0">
                <a:solidFill>
                  <a:srgbClr val="2C895B"/>
                </a:solidFill>
              </a:rPr>
              <a:t>an integer</a:t>
            </a:r>
            <a:endParaRPr lang="en-US" sz="2000" b="1" dirty="0">
              <a:solidFill>
                <a:srgbClr val="2C895B"/>
              </a:solidFill>
            </a:endParaRPr>
          </a:p>
          <a:p>
            <a:r>
              <a:rPr lang="en-US" sz="2000" dirty="0">
                <a:solidFill>
                  <a:srgbClr val="C00000"/>
                </a:solidFill>
              </a:rPr>
              <a:t>Use the Hash value to </a:t>
            </a:r>
            <a:r>
              <a:rPr lang="en-US" sz="2000" dirty="0">
                <a:solidFill>
                  <a:schemeClr val="accent1"/>
                </a:solidFill>
              </a:rPr>
              <a:t>map to </a:t>
            </a:r>
            <a:r>
              <a:rPr lang="en-US" sz="2000" b="1" dirty="0">
                <a:solidFill>
                  <a:schemeClr val="accent1"/>
                </a:solidFill>
              </a:rPr>
              <a:t>one entry </a:t>
            </a:r>
            <a:r>
              <a:rPr lang="en-US" sz="2000" dirty="0">
                <a:solidFill>
                  <a:schemeClr val="accent1"/>
                </a:solidFill>
              </a:rPr>
              <a:t>in the hash table </a:t>
            </a:r>
            <a:r>
              <a:rPr lang="en-US" sz="2000" dirty="0">
                <a:solidFill>
                  <a:srgbClr val="0070C0"/>
                </a:solidFill>
              </a:rPr>
              <a:t>T[</a:t>
            </a:r>
            <a:r>
              <a:rPr lang="en-US" sz="2000" dirty="0">
                <a:solidFill>
                  <a:srgbClr val="2C895B"/>
                </a:solidFill>
              </a:rPr>
              <a:t> </a:t>
            </a:r>
            <a:r>
              <a:rPr lang="en-US" sz="2000" dirty="0">
                <a:solidFill>
                  <a:srgbClr val="0070C0"/>
                </a:solidFill>
              </a:rPr>
              <a:t>] of size </a:t>
            </a:r>
            <a:r>
              <a:rPr lang="en-US" sz="2000" dirty="0">
                <a:solidFill>
                  <a:srgbClr val="7030A0"/>
                </a:solidFill>
              </a:rPr>
              <a:t>TABLESIZE</a:t>
            </a:r>
          </a:p>
          <a:p>
            <a:pPr lvl="1"/>
            <a:r>
              <a:rPr lang="en-US" altLang="en-US" sz="2000" dirty="0">
                <a:solidFill>
                  <a:srgbClr val="2C895B"/>
                </a:solidFill>
              </a:rPr>
              <a:t>Index</a:t>
            </a:r>
            <a:r>
              <a:rPr lang="en-US" altLang="en-US" sz="2000" dirty="0"/>
              <a:t> =  </a:t>
            </a:r>
            <a:r>
              <a:rPr lang="en-US" altLang="en-US" sz="2000" i="1" dirty="0">
                <a:solidFill>
                  <a:srgbClr val="0070C0"/>
                </a:solidFill>
              </a:rPr>
              <a:t>h</a:t>
            </a:r>
            <a:r>
              <a:rPr lang="en-US" altLang="en-US" sz="2000" dirty="0">
                <a:solidFill>
                  <a:srgbClr val="0070C0"/>
                </a:solidFill>
              </a:rPr>
              <a:t>(</a:t>
            </a:r>
            <a:r>
              <a:rPr lang="en-US" altLang="en-US" sz="2000" i="1" dirty="0">
                <a:solidFill>
                  <a:srgbClr val="F3753F"/>
                </a:solidFill>
              </a:rPr>
              <a:t>k</a:t>
            </a:r>
            <a:r>
              <a:rPr lang="en-US" altLang="en-US" sz="2000" dirty="0">
                <a:solidFill>
                  <a:srgbClr val="0070C0"/>
                </a:solidFill>
              </a:rPr>
              <a:t>) </a:t>
            </a:r>
            <a:r>
              <a:rPr lang="en-US" altLang="en-US" sz="2000" dirty="0">
                <a:solidFill>
                  <a:srgbClr val="C00000"/>
                </a:solidFill>
              </a:rPr>
              <a:t>%</a:t>
            </a:r>
            <a:r>
              <a:rPr lang="en-US" altLang="en-US" sz="2000" dirty="0"/>
              <a:t> </a:t>
            </a:r>
            <a:r>
              <a:rPr lang="en-US" altLang="en-US" sz="2000" dirty="0">
                <a:solidFill>
                  <a:srgbClr val="7030A0"/>
                </a:solidFill>
              </a:rPr>
              <a:t>TABLESIZE</a:t>
            </a:r>
            <a:r>
              <a:rPr lang="en-US" altLang="en-US" sz="2000" dirty="0">
                <a:solidFill>
                  <a:srgbClr val="F3753F"/>
                </a:solidFill>
              </a:rPr>
              <a:t>   </a:t>
            </a:r>
            <a:r>
              <a:rPr lang="en-US" altLang="en-US" sz="2000" dirty="0">
                <a:solidFill>
                  <a:schemeClr val="tx2"/>
                </a:solidFill>
              </a:rPr>
              <a:t>(mod operator </a:t>
            </a:r>
            <a:r>
              <a:rPr lang="en-US" altLang="en-US" sz="2000" dirty="0">
                <a:solidFill>
                  <a:srgbClr val="C00000"/>
                </a:solidFill>
              </a:rPr>
              <a:t>%</a:t>
            </a:r>
            <a:r>
              <a:rPr lang="en-US" altLang="en-US" sz="2000" dirty="0">
                <a:solidFill>
                  <a:schemeClr val="tx2"/>
                </a:solidFill>
              </a:rPr>
              <a:t> maps a </a:t>
            </a:r>
            <a:r>
              <a:rPr lang="en-US" altLang="en-US" sz="2000" dirty="0">
                <a:solidFill>
                  <a:srgbClr val="F3753F"/>
                </a:solidFill>
              </a:rPr>
              <a:t>keys</a:t>
            </a:r>
            <a:r>
              <a:rPr lang="en-US" altLang="en-US" sz="2000" dirty="0">
                <a:solidFill>
                  <a:srgbClr val="2C895B"/>
                </a:solidFill>
              </a:rPr>
              <a:t> hash value </a:t>
            </a:r>
            <a:r>
              <a:rPr lang="en-US" altLang="en-US" sz="2000" dirty="0">
                <a:solidFill>
                  <a:schemeClr val="tx2"/>
                </a:solidFill>
              </a:rPr>
              <a:t>to </a:t>
            </a:r>
            <a:r>
              <a:rPr lang="en-US" altLang="en-US" sz="2000" dirty="0">
                <a:solidFill>
                  <a:schemeClr val="accent5"/>
                </a:solidFill>
              </a:rPr>
              <a:t>table index</a:t>
            </a:r>
            <a:r>
              <a:rPr lang="en-US" altLang="en-US" sz="2000" dirty="0">
                <a:solidFill>
                  <a:schemeClr val="tx2"/>
                </a:solidFill>
              </a:rPr>
              <a:t>)</a:t>
            </a:r>
          </a:p>
          <a:p>
            <a:r>
              <a:rPr lang="en-US" sz="2000" dirty="0">
                <a:solidFill>
                  <a:srgbClr val="F3753F"/>
                </a:solidFill>
              </a:rPr>
              <a:t>Keys</a:t>
            </a:r>
            <a:r>
              <a:rPr lang="en-US" sz="2000" dirty="0">
                <a:solidFill>
                  <a:schemeClr val="tx2"/>
                </a:solidFill>
              </a:rPr>
              <a:t> that </a:t>
            </a:r>
            <a:r>
              <a:rPr lang="en-US" sz="2000" dirty="0">
                <a:solidFill>
                  <a:srgbClr val="0070C0"/>
                </a:solidFill>
              </a:rPr>
              <a:t>hash to the same array </a:t>
            </a:r>
            <a:r>
              <a:rPr lang="en-US" sz="2000" dirty="0">
                <a:solidFill>
                  <a:schemeClr val="accent5"/>
                </a:solidFill>
              </a:rPr>
              <a:t>index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  <a:r>
              <a:rPr lang="en-US" sz="2000" dirty="0">
                <a:solidFill>
                  <a:schemeClr val="tx2"/>
                </a:solidFill>
              </a:rPr>
              <a:t>(</a:t>
            </a:r>
            <a:r>
              <a:rPr lang="en-US" sz="2000" i="1" dirty="0">
                <a:solidFill>
                  <a:srgbClr val="2C895B"/>
                </a:solidFill>
              </a:rPr>
              <a:t>collide</a:t>
            </a:r>
            <a:r>
              <a:rPr lang="en-US" sz="2000" dirty="0">
                <a:solidFill>
                  <a:schemeClr val="tx2"/>
                </a:solidFill>
              </a:rPr>
              <a:t>) are </a:t>
            </a:r>
            <a:r>
              <a:rPr lang="en-US" sz="2000" dirty="0">
                <a:solidFill>
                  <a:srgbClr val="7030A0"/>
                </a:solidFill>
              </a:rPr>
              <a:t>put on a linked list</a:t>
            </a:r>
          </a:p>
          <a:p>
            <a:r>
              <a:rPr lang="en-US" sz="2200" dirty="0">
                <a:solidFill>
                  <a:schemeClr val="tx2"/>
                </a:solidFill>
              </a:rPr>
              <a:t>After hashing a </a:t>
            </a:r>
            <a:r>
              <a:rPr lang="en-US" sz="2200" dirty="0">
                <a:solidFill>
                  <a:srgbClr val="F3753F"/>
                </a:solidFill>
              </a:rPr>
              <a:t>key</a:t>
            </a:r>
            <a:r>
              <a:rPr lang="en-US" sz="2200" dirty="0">
                <a:solidFill>
                  <a:schemeClr val="tx2"/>
                </a:solidFill>
              </a:rPr>
              <a:t>, you then traverse the selected linked list to find the entry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71AB16-AEAB-F04E-BC00-F392A0CA6245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560FFE19-C34A-7C9D-3E28-443D6547090B}"/>
              </a:ext>
            </a:extLst>
          </p:cNvPr>
          <p:cNvGrpSpPr/>
          <p:nvPr/>
        </p:nvGrpSpPr>
        <p:grpSpPr>
          <a:xfrm>
            <a:off x="104020" y="3921483"/>
            <a:ext cx="2671201" cy="2816518"/>
            <a:chOff x="104020" y="3921483"/>
            <a:chExt cx="2671201" cy="2816518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D950C764-8AD7-99A9-BD08-E7E2D9D9380F}"/>
                </a:ext>
              </a:extLst>
            </p:cNvPr>
            <p:cNvGrpSpPr/>
            <p:nvPr/>
          </p:nvGrpSpPr>
          <p:grpSpPr>
            <a:xfrm>
              <a:off x="1675534" y="3986336"/>
              <a:ext cx="1099687" cy="372039"/>
              <a:chOff x="6668065" y="4595428"/>
              <a:chExt cx="1099687" cy="372039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25A9DD9-0F19-1518-B496-0FA82BDEBCC0}"/>
                  </a:ext>
                </a:extLst>
              </p:cNvPr>
              <p:cNvSpPr txBox="1"/>
              <p:nvPr/>
            </p:nvSpPr>
            <p:spPr>
              <a:xfrm>
                <a:off x="6668065" y="4595428"/>
                <a:ext cx="731520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F3753F"/>
                    </a:solidFill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9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AAE3228-B6AA-F2C7-3A81-F5ED9747FF59}"/>
                  </a:ext>
                </a:extLst>
              </p:cNvPr>
              <p:cNvSpPr txBox="1"/>
              <p:nvPr/>
            </p:nvSpPr>
            <p:spPr>
              <a:xfrm>
                <a:off x="7401992" y="4598135"/>
                <a:ext cx="365760" cy="369332"/>
              </a:xfrm>
              <a:prstGeom prst="rect">
                <a:avLst/>
              </a:prstGeom>
              <a:solidFill>
                <a:srgbClr val="D6D6F5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38C58684-343A-0DC4-C28C-DDD788FCD03F}"/>
                </a:ext>
              </a:extLst>
            </p:cNvPr>
            <p:cNvGrpSpPr/>
            <p:nvPr/>
          </p:nvGrpSpPr>
          <p:grpSpPr>
            <a:xfrm>
              <a:off x="1675534" y="4447397"/>
              <a:ext cx="1099687" cy="372039"/>
              <a:chOff x="6668065" y="4595428"/>
              <a:chExt cx="1099687" cy="372039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7050DAA-CED4-9C0B-CB08-36CDBEFBC1D3}"/>
                  </a:ext>
                </a:extLst>
              </p:cNvPr>
              <p:cNvSpPr txBox="1"/>
              <p:nvPr/>
            </p:nvSpPr>
            <p:spPr>
              <a:xfrm>
                <a:off x="6668065" y="4595428"/>
                <a:ext cx="731520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F3753F"/>
                    </a:solidFill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3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E6129C4-CD1A-BFAB-C102-21A2D7EE3799}"/>
                  </a:ext>
                </a:extLst>
              </p:cNvPr>
              <p:cNvSpPr txBox="1"/>
              <p:nvPr/>
            </p:nvSpPr>
            <p:spPr>
              <a:xfrm>
                <a:off x="7401992" y="4598135"/>
                <a:ext cx="365760" cy="369332"/>
              </a:xfrm>
              <a:prstGeom prst="rect">
                <a:avLst/>
              </a:prstGeom>
              <a:solidFill>
                <a:srgbClr val="D6D6F5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C9809ED-C819-4794-E094-9EC084206E46}"/>
                </a:ext>
              </a:extLst>
            </p:cNvPr>
            <p:cNvGrpSpPr/>
            <p:nvPr/>
          </p:nvGrpSpPr>
          <p:grpSpPr>
            <a:xfrm>
              <a:off x="1666073" y="4938079"/>
              <a:ext cx="1099687" cy="372039"/>
              <a:chOff x="6668065" y="4595428"/>
              <a:chExt cx="1099687" cy="372039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5759423-AD30-24F7-3779-AFB87AA769A6}"/>
                  </a:ext>
                </a:extLst>
              </p:cNvPr>
              <p:cNvSpPr txBox="1"/>
              <p:nvPr/>
            </p:nvSpPr>
            <p:spPr>
              <a:xfrm>
                <a:off x="6668065" y="4595428"/>
                <a:ext cx="731520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F3753F"/>
                    </a:solidFill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5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E7C4E66-A9C3-AA37-2310-7DB93B80147E}"/>
                  </a:ext>
                </a:extLst>
              </p:cNvPr>
              <p:cNvSpPr txBox="1"/>
              <p:nvPr/>
            </p:nvSpPr>
            <p:spPr>
              <a:xfrm>
                <a:off x="7401992" y="4598135"/>
                <a:ext cx="365760" cy="369332"/>
              </a:xfrm>
              <a:prstGeom prst="rect">
                <a:avLst/>
              </a:prstGeom>
              <a:solidFill>
                <a:srgbClr val="D6D6F5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B6206FC6-B579-344B-759C-E4FF7CA3C968}"/>
                </a:ext>
              </a:extLst>
            </p:cNvPr>
            <p:cNvGrpSpPr/>
            <p:nvPr/>
          </p:nvGrpSpPr>
          <p:grpSpPr>
            <a:xfrm>
              <a:off x="1666073" y="5405144"/>
              <a:ext cx="1099687" cy="372039"/>
              <a:chOff x="6668065" y="4595428"/>
              <a:chExt cx="1099687" cy="372039"/>
            </a:xfrm>
          </p:grpSpPr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73685D6-9F8B-C8A8-ADF4-5EAD1E0B8CE6}"/>
                  </a:ext>
                </a:extLst>
              </p:cNvPr>
              <p:cNvSpPr txBox="1"/>
              <p:nvPr/>
            </p:nvSpPr>
            <p:spPr>
              <a:xfrm>
                <a:off x="6668065" y="4595428"/>
                <a:ext cx="731520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F3753F"/>
                    </a:solidFill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7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010387B-9D0A-17DC-8DFF-281593D7B080}"/>
                  </a:ext>
                </a:extLst>
              </p:cNvPr>
              <p:cNvSpPr txBox="1"/>
              <p:nvPr/>
            </p:nvSpPr>
            <p:spPr>
              <a:xfrm>
                <a:off x="7401992" y="4598135"/>
                <a:ext cx="365760" cy="369332"/>
              </a:xfrm>
              <a:prstGeom prst="rect">
                <a:avLst/>
              </a:prstGeom>
              <a:solidFill>
                <a:srgbClr val="D6D6F5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B3EC5F6B-8287-5CF4-31B0-34DF1D4565B6}"/>
                </a:ext>
              </a:extLst>
            </p:cNvPr>
            <p:cNvGrpSpPr/>
            <p:nvPr/>
          </p:nvGrpSpPr>
          <p:grpSpPr>
            <a:xfrm>
              <a:off x="1675534" y="5879298"/>
              <a:ext cx="1099687" cy="372039"/>
              <a:chOff x="6668065" y="4595428"/>
              <a:chExt cx="1099687" cy="372039"/>
            </a:xfrm>
          </p:grpSpPr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7E7357F-4579-B595-B123-AA537C69235C}"/>
                  </a:ext>
                </a:extLst>
              </p:cNvPr>
              <p:cNvSpPr txBox="1"/>
              <p:nvPr/>
            </p:nvSpPr>
            <p:spPr>
              <a:xfrm>
                <a:off x="6668065" y="4595428"/>
                <a:ext cx="731520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F3753F"/>
                    </a:solidFill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8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E9A0943-348A-1D3B-F690-35769022785C}"/>
                  </a:ext>
                </a:extLst>
              </p:cNvPr>
              <p:cNvSpPr txBox="1"/>
              <p:nvPr/>
            </p:nvSpPr>
            <p:spPr>
              <a:xfrm>
                <a:off x="7401992" y="4598135"/>
                <a:ext cx="365760" cy="369332"/>
              </a:xfrm>
              <a:prstGeom prst="rect">
                <a:avLst/>
              </a:prstGeom>
              <a:solidFill>
                <a:srgbClr val="D6D6F5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337F91C-F2BE-4864-16B9-56EDA1E39EBB}"/>
                </a:ext>
              </a:extLst>
            </p:cNvPr>
            <p:cNvSpPr txBox="1"/>
            <p:nvPr/>
          </p:nvSpPr>
          <p:spPr>
            <a:xfrm>
              <a:off x="104020" y="4663069"/>
              <a:ext cx="1134017" cy="1477328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Nodes with </a:t>
              </a:r>
              <a:r>
                <a:rPr lang="en-US" dirty="0">
                  <a:solidFill>
                    <a:srgbClr val="F3753F"/>
                  </a:solidFill>
                </a:rPr>
                <a:t>keys</a:t>
              </a:r>
              <a:r>
                <a:rPr lang="en-US" dirty="0"/>
                <a:t> to be put into the table</a:t>
              </a:r>
            </a:p>
          </p:txBody>
        </p:sp>
        <p:sp>
          <p:nvSpPr>
            <p:cNvPr id="26" name="Left Brace 25">
              <a:extLst>
                <a:ext uri="{FF2B5EF4-FFF2-40B4-BE49-F238E27FC236}">
                  <a16:creationId xmlns:a16="http://schemas.microsoft.com/office/drawing/2014/main" id="{46494D9E-A336-FFB4-7E07-EDB3CCDD27B2}"/>
                </a:ext>
              </a:extLst>
            </p:cNvPr>
            <p:cNvSpPr/>
            <p:nvPr/>
          </p:nvSpPr>
          <p:spPr>
            <a:xfrm>
              <a:off x="1211780" y="3921483"/>
              <a:ext cx="435315" cy="2816518"/>
            </a:xfrm>
            <a:prstGeom prst="lef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07370204-1116-1952-8875-69CC3A443BC4}"/>
                </a:ext>
              </a:extLst>
            </p:cNvPr>
            <p:cNvGrpSpPr/>
            <p:nvPr/>
          </p:nvGrpSpPr>
          <p:grpSpPr>
            <a:xfrm>
              <a:off x="1675534" y="6331766"/>
              <a:ext cx="1099687" cy="372039"/>
              <a:chOff x="6668065" y="4595428"/>
              <a:chExt cx="1099687" cy="372039"/>
            </a:xfrm>
          </p:grpSpPr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06B5EDA8-30B1-20D5-3FC7-EBD57D91F0CB}"/>
                  </a:ext>
                </a:extLst>
              </p:cNvPr>
              <p:cNvSpPr txBox="1"/>
              <p:nvPr/>
            </p:nvSpPr>
            <p:spPr>
              <a:xfrm>
                <a:off x="6668065" y="4595428"/>
                <a:ext cx="731520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F3753F"/>
                    </a:solidFill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1</a:t>
                </a: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D99AC1EA-BFAE-AFDA-864B-C101DC95D12D}"/>
                  </a:ext>
                </a:extLst>
              </p:cNvPr>
              <p:cNvSpPr txBox="1"/>
              <p:nvPr/>
            </p:nvSpPr>
            <p:spPr>
              <a:xfrm>
                <a:off x="7401992" y="4598135"/>
                <a:ext cx="365760" cy="369332"/>
              </a:xfrm>
              <a:prstGeom prst="rect">
                <a:avLst/>
              </a:prstGeom>
              <a:solidFill>
                <a:srgbClr val="D6D6F5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C89977F1-D294-3198-BF4D-E0A38C0AB439}"/>
              </a:ext>
            </a:extLst>
          </p:cNvPr>
          <p:cNvGrpSpPr/>
          <p:nvPr/>
        </p:nvGrpSpPr>
        <p:grpSpPr>
          <a:xfrm>
            <a:off x="2999944" y="3864228"/>
            <a:ext cx="4112493" cy="2852259"/>
            <a:chOff x="2999944" y="3864228"/>
            <a:chExt cx="4112493" cy="2852259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EA229E8-F138-5032-CF69-FBB80DA22A7E}"/>
                </a:ext>
              </a:extLst>
            </p:cNvPr>
            <p:cNvSpPr txBox="1"/>
            <p:nvPr/>
          </p:nvSpPr>
          <p:spPr>
            <a:xfrm>
              <a:off x="2999944" y="3864228"/>
              <a:ext cx="4112493" cy="101566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Using a Simple hash</a:t>
              </a:r>
            </a:p>
            <a:p>
              <a:pPr algn="ctr"/>
              <a:r>
                <a:rPr lang="en-US" sz="2000" dirty="0">
                  <a:solidFill>
                    <a:srgbClr val="7030A0"/>
                  </a:solidFill>
                </a:rPr>
                <a:t>h(k) = k // this is has value</a:t>
              </a:r>
            </a:p>
            <a:p>
              <a:pPr algn="ctr"/>
              <a:r>
                <a:rPr lang="en-US" sz="2000" dirty="0">
                  <a:solidFill>
                    <a:srgbClr val="0070C0"/>
                  </a:solidFill>
                </a:rPr>
                <a:t>index = k % size  // map to a chain</a:t>
              </a:r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AF283C3F-6FE5-53EC-A661-D7434FF74345}"/>
                </a:ext>
              </a:extLst>
            </p:cNvPr>
            <p:cNvGrpSpPr/>
            <p:nvPr/>
          </p:nvGrpSpPr>
          <p:grpSpPr>
            <a:xfrm>
              <a:off x="3985592" y="5054518"/>
              <a:ext cx="1099687" cy="372039"/>
              <a:chOff x="6153783" y="4586742"/>
              <a:chExt cx="1099687" cy="372039"/>
            </a:xfrm>
          </p:grpSpPr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BAE4147-96F0-327C-B33D-DCA669400C0B}"/>
                  </a:ext>
                </a:extLst>
              </p:cNvPr>
              <p:cNvSpPr txBox="1"/>
              <p:nvPr/>
            </p:nvSpPr>
            <p:spPr>
              <a:xfrm>
                <a:off x="6153783" y="4586742"/>
                <a:ext cx="731520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F3753F"/>
                    </a:solidFill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5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D7AB5DE-B0B2-CD24-3EE8-8E14694C7193}"/>
                  </a:ext>
                </a:extLst>
              </p:cNvPr>
              <p:cNvSpPr txBox="1"/>
              <p:nvPr/>
            </p:nvSpPr>
            <p:spPr>
              <a:xfrm>
                <a:off x="6887710" y="4589449"/>
                <a:ext cx="365760" cy="369332"/>
              </a:xfrm>
              <a:prstGeom prst="rect">
                <a:avLst/>
              </a:prstGeom>
              <a:solidFill>
                <a:srgbClr val="D6D6F5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81D5D32-68E8-F7BE-9334-53E5978AE404}"/>
                </a:ext>
              </a:extLst>
            </p:cNvPr>
            <p:cNvSpPr txBox="1"/>
            <p:nvPr/>
          </p:nvSpPr>
          <p:spPr>
            <a:xfrm>
              <a:off x="3469984" y="5423850"/>
              <a:ext cx="337804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2C895B"/>
                  </a:solidFill>
                </a:rPr>
                <a:t>index</a:t>
              </a:r>
              <a:r>
                <a:rPr lang="en-US" sz="2000" dirty="0"/>
                <a:t> = h(</a:t>
              </a:r>
              <a:r>
                <a:rPr lang="en-US" sz="2000" dirty="0">
                  <a:solidFill>
                    <a:srgbClr val="F3753F"/>
                  </a:solidFill>
                </a:rPr>
                <a:t>5</a:t>
              </a:r>
              <a:r>
                <a:rPr lang="en-US" sz="2000" dirty="0"/>
                <a:t>) % </a:t>
              </a:r>
              <a:r>
                <a:rPr lang="en-US" sz="2000" dirty="0">
                  <a:solidFill>
                    <a:srgbClr val="7030A0"/>
                  </a:solidFill>
                </a:rPr>
                <a:t>3</a:t>
              </a:r>
              <a:r>
                <a:rPr lang="en-US" sz="2000" dirty="0"/>
                <a:t> = </a:t>
              </a:r>
              <a:r>
                <a:rPr lang="en-US" sz="2000" dirty="0">
                  <a:solidFill>
                    <a:schemeClr val="accent5"/>
                  </a:solidFill>
                </a:rPr>
                <a:t>2  -&gt; T+2</a:t>
              </a:r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22714A14-4A6F-5418-0579-BF78CA4FBBE2}"/>
                </a:ext>
              </a:extLst>
            </p:cNvPr>
            <p:cNvGrpSpPr/>
            <p:nvPr/>
          </p:nvGrpSpPr>
          <p:grpSpPr>
            <a:xfrm>
              <a:off x="3962730" y="5947045"/>
              <a:ext cx="1099687" cy="372039"/>
              <a:chOff x="6153783" y="4586742"/>
              <a:chExt cx="1099687" cy="372039"/>
            </a:xfrm>
          </p:grpSpPr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1BBAD9C-EA4B-6752-0262-25052CE7054C}"/>
                  </a:ext>
                </a:extLst>
              </p:cNvPr>
              <p:cNvSpPr txBox="1"/>
              <p:nvPr/>
            </p:nvSpPr>
            <p:spPr>
              <a:xfrm>
                <a:off x="6153783" y="4586742"/>
                <a:ext cx="731520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F3753F"/>
                    </a:solidFill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7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9149FB3-3464-CDB3-ECD5-CA1CB1DF77FA}"/>
                  </a:ext>
                </a:extLst>
              </p:cNvPr>
              <p:cNvSpPr txBox="1"/>
              <p:nvPr/>
            </p:nvSpPr>
            <p:spPr>
              <a:xfrm>
                <a:off x="6887710" y="4589449"/>
                <a:ext cx="365760" cy="369332"/>
              </a:xfrm>
              <a:prstGeom prst="rect">
                <a:avLst/>
              </a:prstGeom>
              <a:solidFill>
                <a:srgbClr val="D6D6F5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E0A1D3D-0CCC-3D55-7EC0-C78B158FEF77}"/>
                </a:ext>
              </a:extLst>
            </p:cNvPr>
            <p:cNvSpPr txBox="1"/>
            <p:nvPr/>
          </p:nvSpPr>
          <p:spPr>
            <a:xfrm>
              <a:off x="3447122" y="6316377"/>
              <a:ext cx="330750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2C895B"/>
                  </a:solidFill>
                </a:rPr>
                <a:t>index</a:t>
              </a:r>
              <a:r>
                <a:rPr lang="en-US" sz="2000" dirty="0"/>
                <a:t> = h(</a:t>
              </a:r>
              <a:r>
                <a:rPr lang="en-US" sz="2000" dirty="0">
                  <a:solidFill>
                    <a:srgbClr val="F3753F"/>
                  </a:solidFill>
                </a:rPr>
                <a:t>7</a:t>
              </a:r>
              <a:r>
                <a:rPr lang="en-US" sz="2000" dirty="0"/>
                <a:t>) % </a:t>
              </a:r>
              <a:r>
                <a:rPr lang="en-US" sz="2000" dirty="0">
                  <a:solidFill>
                    <a:srgbClr val="7030A0"/>
                  </a:solidFill>
                </a:rPr>
                <a:t>3</a:t>
              </a:r>
              <a:r>
                <a:rPr lang="en-US" sz="2000" dirty="0"/>
                <a:t> = </a:t>
              </a:r>
              <a:r>
                <a:rPr lang="en-US" sz="2000" dirty="0">
                  <a:solidFill>
                    <a:schemeClr val="accent5"/>
                  </a:solidFill>
                </a:rPr>
                <a:t>1 -&gt; T+1</a:t>
              </a:r>
            </a:p>
          </p:txBody>
        </p:sp>
        <p:sp>
          <p:nvSpPr>
            <p:cNvPr id="66" name="Right Arrow 65">
              <a:extLst>
                <a:ext uri="{FF2B5EF4-FFF2-40B4-BE49-F238E27FC236}">
                  <a16:creationId xmlns:a16="http://schemas.microsoft.com/office/drawing/2014/main" id="{0EF58973-EB25-412B-42D6-FC05122CF7B3}"/>
                </a:ext>
              </a:extLst>
            </p:cNvPr>
            <p:cNvSpPr/>
            <p:nvPr/>
          </p:nvSpPr>
          <p:spPr>
            <a:xfrm>
              <a:off x="3080084" y="5119643"/>
              <a:ext cx="490889" cy="31289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F72166B6-3C98-D649-B6B4-C9866DC5BEF6}"/>
              </a:ext>
            </a:extLst>
          </p:cNvPr>
          <p:cNvGrpSpPr/>
          <p:nvPr/>
        </p:nvGrpSpPr>
        <p:grpSpPr>
          <a:xfrm>
            <a:off x="7425819" y="3995474"/>
            <a:ext cx="4587859" cy="2669064"/>
            <a:chOff x="7233762" y="3412943"/>
            <a:chExt cx="4587859" cy="2669064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AB327DC-6CF0-76ED-71B2-6287E51232F9}"/>
                </a:ext>
              </a:extLst>
            </p:cNvPr>
            <p:cNvSpPr txBox="1"/>
            <p:nvPr/>
          </p:nvSpPr>
          <p:spPr>
            <a:xfrm>
              <a:off x="8252768" y="4148291"/>
              <a:ext cx="365760" cy="646331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32E31D3-9936-7CBD-2015-AA21D636ABC7}"/>
                </a:ext>
              </a:extLst>
            </p:cNvPr>
            <p:cNvSpPr txBox="1"/>
            <p:nvPr/>
          </p:nvSpPr>
          <p:spPr>
            <a:xfrm>
              <a:off x="8252768" y="4789345"/>
              <a:ext cx="365760" cy="646331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5E3499C-CA5B-5F80-A478-0CF5468B398F}"/>
                </a:ext>
              </a:extLst>
            </p:cNvPr>
            <p:cNvSpPr txBox="1"/>
            <p:nvPr/>
          </p:nvSpPr>
          <p:spPr>
            <a:xfrm>
              <a:off x="8252768" y="5435676"/>
              <a:ext cx="365760" cy="646331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E7F635F-153D-7F2C-0FA0-F8B1EC479B91}"/>
                </a:ext>
              </a:extLst>
            </p:cNvPr>
            <p:cNvSpPr txBox="1"/>
            <p:nvPr/>
          </p:nvSpPr>
          <p:spPr>
            <a:xfrm>
              <a:off x="7233762" y="3412943"/>
              <a:ext cx="458785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Hash Table T[3] of  </a:t>
              </a:r>
              <a:r>
                <a:rPr lang="en-US" dirty="0">
                  <a:solidFill>
                    <a:srgbClr val="FF0000"/>
                  </a:solidFill>
                </a:rPr>
                <a:t>linked list head pointers</a:t>
              </a:r>
            </a:p>
            <a:p>
              <a:r>
                <a:rPr lang="en-US" dirty="0">
                  <a:solidFill>
                    <a:srgbClr val="7030A0"/>
                  </a:solidFill>
                </a:rPr>
                <a:t>TABLESIZE = 3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FB7C4AD-E715-7EE2-1466-4FE4A5DC95C3}"/>
                </a:ext>
              </a:extLst>
            </p:cNvPr>
            <p:cNvSpPr txBox="1"/>
            <p:nvPr/>
          </p:nvSpPr>
          <p:spPr>
            <a:xfrm>
              <a:off x="7233762" y="4308472"/>
              <a:ext cx="1297150" cy="16696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*(T+2)</a:t>
              </a:r>
              <a:r>
                <a:rPr lang="en-US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  <a:sym typeface="Wingdings" pitchFamily="2" charset="2"/>
                </a:rPr>
                <a:t> </a:t>
              </a:r>
              <a:endPara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endParaRPr lang="en-US" sz="1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endParaRPr lang="en-US" sz="105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*(T+1) </a:t>
              </a:r>
              <a:r>
                <a:rPr lang="en-US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  <a:sym typeface="Wingdings" pitchFamily="2" charset="2"/>
                </a:rPr>
                <a:t></a:t>
              </a:r>
              <a:endPara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endParaRPr lang="en-US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endParaRPr lang="en-US" sz="1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*T     </a:t>
              </a:r>
              <a:r>
                <a:rPr lang="en-US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  <a:sym typeface="Wingdings" pitchFamily="2" charset="2"/>
                </a:rPr>
                <a:t></a:t>
              </a:r>
              <a:endPara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2E987234-FB4B-7FA4-194D-9BC73B23FE72}"/>
                </a:ext>
              </a:extLst>
            </p:cNvPr>
            <p:cNvGrpSpPr/>
            <p:nvPr/>
          </p:nvGrpSpPr>
          <p:grpSpPr>
            <a:xfrm>
              <a:off x="8943983" y="4249408"/>
              <a:ext cx="1099687" cy="372039"/>
              <a:chOff x="6668065" y="4595428"/>
              <a:chExt cx="1099687" cy="372039"/>
            </a:xfrm>
          </p:grpSpPr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ABF9801-8CD6-FAD2-4C95-3CFFC18AE94B}"/>
                  </a:ext>
                </a:extLst>
              </p:cNvPr>
              <p:cNvSpPr txBox="1"/>
              <p:nvPr/>
            </p:nvSpPr>
            <p:spPr>
              <a:xfrm>
                <a:off x="6668065" y="4595428"/>
                <a:ext cx="731520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5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9528007-5671-F926-2223-6E837468571A}"/>
                  </a:ext>
                </a:extLst>
              </p:cNvPr>
              <p:cNvSpPr txBox="1"/>
              <p:nvPr/>
            </p:nvSpPr>
            <p:spPr>
              <a:xfrm>
                <a:off x="7401992" y="4598135"/>
                <a:ext cx="365760" cy="369332"/>
              </a:xfrm>
              <a:prstGeom prst="rect">
                <a:avLst/>
              </a:prstGeom>
              <a:solidFill>
                <a:srgbClr val="D6D6F5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FB68B839-7A89-A242-51AB-BC9366D2FAD4}"/>
                </a:ext>
              </a:extLst>
            </p:cNvPr>
            <p:cNvGrpSpPr/>
            <p:nvPr/>
          </p:nvGrpSpPr>
          <p:grpSpPr>
            <a:xfrm>
              <a:off x="8901351" y="4917945"/>
              <a:ext cx="1099687" cy="372039"/>
              <a:chOff x="6668065" y="4595428"/>
              <a:chExt cx="1099687" cy="372039"/>
            </a:xfrm>
          </p:grpSpPr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82C3DD8-0810-3166-3FF6-945388C19319}"/>
                  </a:ext>
                </a:extLst>
              </p:cNvPr>
              <p:cNvSpPr txBox="1"/>
              <p:nvPr/>
            </p:nvSpPr>
            <p:spPr>
              <a:xfrm>
                <a:off x="6668065" y="4595428"/>
                <a:ext cx="731520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7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2E9E810-103E-841B-DBFA-C64D6ED3F97E}"/>
                  </a:ext>
                </a:extLst>
              </p:cNvPr>
              <p:cNvSpPr txBox="1"/>
              <p:nvPr/>
            </p:nvSpPr>
            <p:spPr>
              <a:xfrm>
                <a:off x="7401992" y="4598135"/>
                <a:ext cx="365760" cy="369332"/>
              </a:xfrm>
              <a:prstGeom prst="rect">
                <a:avLst/>
              </a:prstGeom>
              <a:solidFill>
                <a:srgbClr val="D6D6F5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</p:grp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D853680C-2250-BF85-A8A2-23F97E858166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8520902" y="4498662"/>
              <a:ext cx="423081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7B215CAD-91B3-F035-B69B-F6AAF3CD9F0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8478270" y="5122702"/>
              <a:ext cx="423081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78D9B7DF-1129-A2F6-44C5-337DAE167CF2}"/>
                </a:ext>
              </a:extLst>
            </p:cNvPr>
            <p:cNvGrpSpPr/>
            <p:nvPr/>
          </p:nvGrpSpPr>
          <p:grpSpPr>
            <a:xfrm>
              <a:off x="10293656" y="4917945"/>
              <a:ext cx="1099687" cy="372039"/>
              <a:chOff x="6668065" y="4595428"/>
              <a:chExt cx="1099687" cy="372039"/>
            </a:xfrm>
          </p:grpSpPr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68A8CDA4-D36A-01F6-708E-F5F87F6BE23F}"/>
                  </a:ext>
                </a:extLst>
              </p:cNvPr>
              <p:cNvSpPr txBox="1"/>
              <p:nvPr/>
            </p:nvSpPr>
            <p:spPr>
              <a:xfrm>
                <a:off x="6668065" y="4595428"/>
                <a:ext cx="731520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1</a:t>
                </a: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5A6C9E7-E052-CA24-0482-DEA2F6F16EF6}"/>
                  </a:ext>
                </a:extLst>
              </p:cNvPr>
              <p:cNvSpPr txBox="1"/>
              <p:nvPr/>
            </p:nvSpPr>
            <p:spPr>
              <a:xfrm>
                <a:off x="7401992" y="4598135"/>
                <a:ext cx="365760" cy="369332"/>
              </a:xfrm>
              <a:prstGeom prst="rect">
                <a:avLst/>
              </a:prstGeom>
              <a:solidFill>
                <a:srgbClr val="D6D6F5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AFD7DA9A-B84B-1C10-6945-59AF3DAC001F}"/>
                </a:ext>
              </a:extLst>
            </p:cNvPr>
            <p:cNvGrpSpPr/>
            <p:nvPr/>
          </p:nvGrpSpPr>
          <p:grpSpPr>
            <a:xfrm>
              <a:off x="8899257" y="5552821"/>
              <a:ext cx="1099687" cy="372039"/>
              <a:chOff x="6668065" y="4595428"/>
              <a:chExt cx="1099687" cy="372039"/>
            </a:xfrm>
          </p:grpSpPr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CB821EC7-EE81-457C-38D0-9192E77A02C4}"/>
                  </a:ext>
                </a:extLst>
              </p:cNvPr>
              <p:cNvSpPr txBox="1"/>
              <p:nvPr/>
            </p:nvSpPr>
            <p:spPr>
              <a:xfrm>
                <a:off x="6668065" y="4595428"/>
                <a:ext cx="731520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3</a:t>
                </a: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A097F895-6E6C-C68D-F95B-23E93F28F3A9}"/>
                  </a:ext>
                </a:extLst>
              </p:cNvPr>
              <p:cNvSpPr txBox="1"/>
              <p:nvPr/>
            </p:nvSpPr>
            <p:spPr>
              <a:xfrm>
                <a:off x="7401992" y="4598135"/>
                <a:ext cx="365760" cy="369332"/>
              </a:xfrm>
              <a:prstGeom prst="rect">
                <a:avLst/>
              </a:prstGeom>
              <a:solidFill>
                <a:srgbClr val="D6D6F5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D9B9615E-2218-279C-EE6B-EF3CCF2BDA48}"/>
                </a:ext>
              </a:extLst>
            </p:cNvPr>
            <p:cNvGrpSpPr/>
            <p:nvPr/>
          </p:nvGrpSpPr>
          <p:grpSpPr>
            <a:xfrm>
              <a:off x="10268393" y="4257447"/>
              <a:ext cx="1099687" cy="372039"/>
              <a:chOff x="6668065" y="4595428"/>
              <a:chExt cx="1099687" cy="372039"/>
            </a:xfrm>
          </p:grpSpPr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9FEB175D-35A2-E0C6-2D9C-0C383F666363}"/>
                  </a:ext>
                </a:extLst>
              </p:cNvPr>
              <p:cNvSpPr txBox="1"/>
              <p:nvPr/>
            </p:nvSpPr>
            <p:spPr>
              <a:xfrm>
                <a:off x="6668065" y="4595428"/>
                <a:ext cx="731520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8</a:t>
                </a: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582DF967-77B9-BC68-758E-BD0CBB9A5C5D}"/>
                  </a:ext>
                </a:extLst>
              </p:cNvPr>
              <p:cNvSpPr txBox="1"/>
              <p:nvPr/>
            </p:nvSpPr>
            <p:spPr>
              <a:xfrm>
                <a:off x="7401992" y="4598135"/>
                <a:ext cx="365760" cy="369332"/>
              </a:xfrm>
              <a:prstGeom prst="rect">
                <a:avLst/>
              </a:prstGeom>
              <a:solidFill>
                <a:srgbClr val="D6D6F5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0F6CA29A-DCDF-D06D-8205-B80ED6754B07}"/>
                </a:ext>
              </a:extLst>
            </p:cNvPr>
            <p:cNvGrpSpPr/>
            <p:nvPr/>
          </p:nvGrpSpPr>
          <p:grpSpPr>
            <a:xfrm>
              <a:off x="10284031" y="5585478"/>
              <a:ext cx="1099687" cy="372039"/>
              <a:chOff x="6668065" y="4595428"/>
              <a:chExt cx="1099687" cy="372039"/>
            </a:xfrm>
          </p:grpSpPr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F71D644A-41D1-C290-689D-D5A7F11B54E1}"/>
                  </a:ext>
                </a:extLst>
              </p:cNvPr>
              <p:cNvSpPr txBox="1"/>
              <p:nvPr/>
            </p:nvSpPr>
            <p:spPr>
              <a:xfrm>
                <a:off x="6668065" y="4595428"/>
                <a:ext cx="731520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9</a:t>
                </a: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ED52CFEF-B17B-8CD6-7C37-9821B234AAC9}"/>
                  </a:ext>
                </a:extLst>
              </p:cNvPr>
              <p:cNvSpPr txBox="1"/>
              <p:nvPr/>
            </p:nvSpPr>
            <p:spPr>
              <a:xfrm>
                <a:off x="7401992" y="4598135"/>
                <a:ext cx="365760" cy="369332"/>
              </a:xfrm>
              <a:prstGeom prst="rect">
                <a:avLst/>
              </a:prstGeom>
              <a:solidFill>
                <a:srgbClr val="D6D6F5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</p:grp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E8A5EDE0-A293-8C51-F4DB-7B943FFED60A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8499839" y="5780225"/>
              <a:ext cx="423081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E0F43B89-92AB-CAB2-7282-441318D3E8BB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9876855" y="4434074"/>
              <a:ext cx="423081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CA7DBA39-5555-4725-5B75-8CD24A31C20F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9876854" y="5122702"/>
              <a:ext cx="423081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C5415E80-05A3-1D8A-83E0-1A41842C6FB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9876854" y="5770144"/>
              <a:ext cx="423081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6FD577C1-8A54-C138-6D39-BB5FC5EBCFFE}"/>
                    </a:ext>
                  </a:extLst>
                </p:cNvPr>
                <p:cNvSpPr txBox="1"/>
                <p:nvPr/>
              </p:nvSpPr>
              <p:spPr>
                <a:xfrm>
                  <a:off x="11025176" y="4249408"/>
                  <a:ext cx="365760" cy="369332"/>
                </a:xfrm>
                <a:prstGeom prst="rect">
                  <a:avLst/>
                </a:prstGeom>
                <a:noFill/>
                <a:effectLst/>
              </p:spPr>
              <p:txBody>
                <a:bodyPr wrap="square" t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MU Bright" panose="02000603000000000000" pitchFamily="2" charset="0"/>
                          </a:rPr>
                          <m:t>∅</m:t>
                        </m:r>
                      </m:oMath>
                    </m:oMathPara>
                  </a14:m>
                  <a:endParaRPr lang="en-US" dirty="0" err="1">
                    <a:solidFill>
                      <a:srgbClr val="FFC000"/>
                    </a:solidFill>
                    <a:effectLst>
                      <a:glow rad="25400">
                        <a:schemeClr val="tx1"/>
                      </a:glow>
                    </a:effectLst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6FD577C1-8A54-C138-6D39-BB5FC5EBCFF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25176" y="4249408"/>
                  <a:ext cx="365760" cy="369332"/>
                </a:xfrm>
                <a:prstGeom prst="rect">
                  <a:avLst/>
                </a:prstGeom>
                <a:blipFill>
                  <a:blip r:embed="rId2"/>
                  <a:stretch>
                    <a:fillRect l="-10000" r="-10000" b="-20000"/>
                  </a:stretch>
                </a:blipFill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29F2711E-024F-F3F8-CB99-088E7B6B6CFF}"/>
                    </a:ext>
                  </a:extLst>
                </p:cNvPr>
                <p:cNvSpPr txBox="1"/>
                <p:nvPr/>
              </p:nvSpPr>
              <p:spPr>
                <a:xfrm>
                  <a:off x="10999085" y="4934977"/>
                  <a:ext cx="365760" cy="369332"/>
                </a:xfrm>
                <a:prstGeom prst="rect">
                  <a:avLst/>
                </a:prstGeom>
                <a:noFill/>
                <a:effectLst/>
              </p:spPr>
              <p:txBody>
                <a:bodyPr wrap="square" t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MU Bright" panose="02000603000000000000" pitchFamily="2" charset="0"/>
                          </a:rPr>
                          <m:t>∅</m:t>
                        </m:r>
                      </m:oMath>
                    </m:oMathPara>
                  </a14:m>
                  <a:endParaRPr lang="en-US" dirty="0" err="1">
                    <a:solidFill>
                      <a:srgbClr val="FFC000"/>
                    </a:solidFill>
                    <a:effectLst>
                      <a:glow rad="25400">
                        <a:schemeClr val="tx1"/>
                      </a:glow>
                    </a:effectLst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29F2711E-024F-F3F8-CB99-088E7B6B6CF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99085" y="4934977"/>
                  <a:ext cx="365760" cy="369332"/>
                </a:xfrm>
                <a:prstGeom prst="rect">
                  <a:avLst/>
                </a:prstGeom>
                <a:blipFill>
                  <a:blip r:embed="rId2"/>
                  <a:stretch>
                    <a:fillRect l="-6667" r="-13333" b="-20000"/>
                  </a:stretch>
                </a:blipFill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140F2521-63F3-DB92-0FD0-740ED91D78C6}"/>
                    </a:ext>
                  </a:extLst>
                </p:cNvPr>
                <p:cNvSpPr txBox="1"/>
                <p:nvPr/>
              </p:nvSpPr>
              <p:spPr>
                <a:xfrm>
                  <a:off x="11025176" y="5573860"/>
                  <a:ext cx="365760" cy="369332"/>
                </a:xfrm>
                <a:prstGeom prst="rect">
                  <a:avLst/>
                </a:prstGeom>
                <a:noFill/>
                <a:effectLst/>
              </p:spPr>
              <p:txBody>
                <a:bodyPr wrap="square" t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MU Bright" panose="02000603000000000000" pitchFamily="2" charset="0"/>
                          </a:rPr>
                          <m:t>∅</m:t>
                        </m:r>
                      </m:oMath>
                    </m:oMathPara>
                  </a14:m>
                  <a:endParaRPr lang="en-US" dirty="0" err="1">
                    <a:solidFill>
                      <a:srgbClr val="FFC000"/>
                    </a:solidFill>
                    <a:effectLst>
                      <a:glow rad="25400">
                        <a:schemeClr val="tx1"/>
                      </a:glow>
                    </a:effectLst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140F2521-63F3-DB92-0FD0-740ED91D78C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25176" y="5573860"/>
                  <a:ext cx="365760" cy="369332"/>
                </a:xfrm>
                <a:prstGeom prst="rect">
                  <a:avLst/>
                </a:prstGeom>
                <a:blipFill>
                  <a:blip r:embed="rId3"/>
                  <a:stretch>
                    <a:fillRect l="-10000" r="-10000" b="-16129"/>
                  </a:stretch>
                </a:blipFill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540731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 animBg="1"/>
      <p:bldP spid="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36F1E-2616-924B-869D-66F8E04A89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0" y="119999"/>
            <a:ext cx="11318823" cy="522096"/>
          </a:xfrm>
        </p:spPr>
        <p:txBody>
          <a:bodyPr/>
          <a:lstStyle/>
          <a:p>
            <a:r>
              <a:rPr lang="en-US" dirty="0"/>
              <a:t>Hash Table With Collision Chaining (multiple linked lists)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8016C9-38F7-FB7C-7067-C3517BAC762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85011" y="3380714"/>
            <a:ext cx="11387912" cy="3232750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354012" indent="-342900">
              <a:buFont typeface="+mj-lt"/>
              <a:buAutoNum type="arabicPeriod"/>
            </a:pPr>
            <a:r>
              <a:rPr lang="en-US" altLang="en-US" sz="2000" dirty="0"/>
              <a:t>Calculate index </a:t>
            </a:r>
            <a:r>
              <a:rPr lang="en-US" altLang="en-US" sz="2000" b="1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en-US" sz="2000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hash(</a:t>
            </a:r>
            <a:r>
              <a:rPr lang="en-US" altLang="en-US" sz="2000" b="1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key</a:t>
            </a:r>
            <a:r>
              <a:rPr lang="en-US" altLang="en-US" sz="2000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% TABLESIZE</a:t>
            </a:r>
          </a:p>
          <a:p>
            <a:pPr marL="354012" indent="-342900">
              <a:lnSpc>
                <a:spcPct val="90000"/>
              </a:lnSpc>
              <a:buFont typeface="+mj-lt"/>
              <a:buAutoNum type="arabicPeriod"/>
            </a:pPr>
            <a:r>
              <a:rPr lang="en-US" altLang="en-US" sz="2000" dirty="0"/>
              <a:t>Go to array element </a:t>
            </a:r>
            <a:r>
              <a:rPr lang="en-US" altLang="en-US" sz="2000" b="1" dirty="0" err="1">
                <a:solidFill>
                  <a:schemeClr val="accent1"/>
                </a:solidFill>
                <a:latin typeface="Courier New" panose="02070309020205020404" pitchFamily="49" charset="0"/>
              </a:rPr>
              <a:t>i</a:t>
            </a:r>
            <a:r>
              <a:rPr lang="en-US" altLang="en-US" sz="2000" dirty="0"/>
              <a:t>, i.e., </a:t>
            </a:r>
            <a:r>
              <a:rPr lang="en-US" altLang="en-US" sz="2000" b="1" dirty="0" err="1">
                <a:solidFill>
                  <a:schemeClr val="accent1"/>
                </a:solidFill>
                <a:latin typeface="Courier New" panose="02070309020205020404" pitchFamily="49" charset="0"/>
              </a:rPr>
              <a:t>T+i</a:t>
            </a:r>
            <a:r>
              <a:rPr lang="en-US" altLang="en-US" sz="2000" b="1" dirty="0">
                <a:solidFill>
                  <a:schemeClr val="accent1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2000" dirty="0"/>
              <a:t>that contains the head pointer for collision chain</a:t>
            </a:r>
          </a:p>
          <a:p>
            <a:pPr marL="354012" indent="-342900">
              <a:buFont typeface="+mj-lt"/>
              <a:buAutoNum type="arabicPeriod"/>
            </a:pPr>
            <a:r>
              <a:rPr lang="en-US" altLang="en-US" sz="2000" dirty="0">
                <a:solidFill>
                  <a:srgbClr val="0070C0"/>
                </a:solidFill>
              </a:rPr>
              <a:t>Walk the linked list for element</a:t>
            </a:r>
            <a:r>
              <a:rPr lang="en-US" altLang="en-US" sz="2000" dirty="0"/>
              <a:t>, add element, remove element, etc. from the linked list</a:t>
            </a:r>
          </a:p>
          <a:p>
            <a:pPr marL="354012" indent="-342900">
              <a:buFont typeface="+mj-lt"/>
              <a:buAutoNum type="arabicPeriod"/>
            </a:pPr>
            <a:r>
              <a:rPr lang="en-US" altLang="en-US" sz="2000" dirty="0">
                <a:solidFill>
                  <a:srgbClr val="2C895B"/>
                </a:solidFill>
              </a:rPr>
              <a:t>New items added </a:t>
            </a:r>
            <a:r>
              <a:rPr lang="en-US" altLang="en-US" sz="2000" dirty="0"/>
              <a:t>to the hash table are typically added </a:t>
            </a:r>
            <a:r>
              <a:rPr lang="en-US" altLang="en-US" sz="2000" dirty="0">
                <a:solidFill>
                  <a:srgbClr val="2C895B"/>
                </a:solidFill>
              </a:rPr>
              <a:t>at the front </a:t>
            </a:r>
            <a:r>
              <a:rPr lang="en-US" altLang="en-US" sz="2000" dirty="0">
                <a:solidFill>
                  <a:schemeClr val="tx2"/>
                </a:solidFill>
              </a:rPr>
              <a:t>or </a:t>
            </a:r>
            <a:r>
              <a:rPr lang="en-US" altLang="en-US" sz="2000" dirty="0">
                <a:solidFill>
                  <a:srgbClr val="0070C0"/>
                </a:solidFill>
              </a:rPr>
              <a:t>at</a:t>
            </a:r>
            <a:r>
              <a:rPr lang="en-US" altLang="en-US" sz="2000" dirty="0">
                <a:solidFill>
                  <a:schemeClr val="tx2"/>
                </a:solidFill>
              </a:rPr>
              <a:t> </a:t>
            </a:r>
            <a:r>
              <a:rPr lang="en-US" altLang="en-US" sz="2000" dirty="0">
                <a:solidFill>
                  <a:schemeClr val="accent1"/>
                </a:solidFill>
              </a:rPr>
              <a:t>the end </a:t>
            </a:r>
            <a:r>
              <a:rPr lang="en-US" altLang="en-US" sz="2000" dirty="0"/>
              <a:t>of the </a:t>
            </a:r>
            <a:r>
              <a:rPr lang="en-US" altLang="en-US" sz="2000" i="1" dirty="0">
                <a:solidFill>
                  <a:srgbClr val="F37440"/>
                </a:solidFill>
              </a:rPr>
              <a:t>collision chain </a:t>
            </a:r>
            <a:r>
              <a:rPr lang="en-US" altLang="en-US" sz="2000" dirty="0"/>
              <a:t>linked list </a:t>
            </a:r>
            <a:r>
              <a:rPr lang="en-US" altLang="en-US" sz="2000" i="1" dirty="0">
                <a:solidFill>
                  <a:srgbClr val="2C895B"/>
                </a:solidFill>
              </a:rPr>
              <a:t>(when multiple keys hash to same </a:t>
            </a:r>
            <a:r>
              <a:rPr lang="en-US" altLang="en-US" sz="2000" i="1" dirty="0">
                <a:solidFill>
                  <a:srgbClr val="F37440"/>
                </a:solidFill>
              </a:rPr>
              <a:t>index</a:t>
            </a:r>
            <a:r>
              <a:rPr lang="en-US" altLang="en-US" sz="2000" i="1" dirty="0">
                <a:solidFill>
                  <a:srgbClr val="2C895B"/>
                </a:solidFill>
              </a:rPr>
              <a:t> .. they </a:t>
            </a:r>
            <a:r>
              <a:rPr lang="en-US" altLang="en-US" sz="2000" b="1" i="1" dirty="0">
                <a:solidFill>
                  <a:srgbClr val="2C895B"/>
                </a:solidFill>
              </a:rPr>
              <a:t>collide</a:t>
            </a:r>
            <a:r>
              <a:rPr lang="en-US" altLang="en-US" sz="2000" i="1" dirty="0">
                <a:solidFill>
                  <a:srgbClr val="2C895B"/>
                </a:solidFill>
              </a:rPr>
              <a:t>)</a:t>
            </a:r>
          </a:p>
          <a:p>
            <a:r>
              <a:rPr lang="en-US" altLang="en-US" sz="2000" b="1" dirty="0">
                <a:solidFill>
                  <a:srgbClr val="0070C0"/>
                </a:solidFill>
              </a:rPr>
              <a:t>Hash arrays </a:t>
            </a:r>
            <a:r>
              <a:rPr lang="en-US" altLang="en-US" sz="2000" dirty="0">
                <a:solidFill>
                  <a:srgbClr val="0070C0"/>
                </a:solidFill>
              </a:rPr>
              <a:t>need an </a:t>
            </a:r>
            <a:r>
              <a:rPr lang="en-US" altLang="en-US" sz="2000" b="1" dirty="0">
                <a:solidFill>
                  <a:srgbClr val="0070C0"/>
                </a:solidFill>
              </a:rPr>
              <a:t>index number to select a chain</a:t>
            </a:r>
            <a:r>
              <a:rPr lang="en-US" altLang="en-US" sz="2000" dirty="0"/>
              <a:t>, so if we have a </a:t>
            </a:r>
            <a:r>
              <a:rPr lang="en-US" altLang="en-US" sz="2000" dirty="0">
                <a:solidFill>
                  <a:srgbClr val="0070C0"/>
                </a:solidFill>
              </a:rPr>
              <a:t>string</a:t>
            </a:r>
            <a:r>
              <a:rPr lang="en-US" altLang="en-US" sz="2000" dirty="0"/>
              <a:t>, we must first </a:t>
            </a:r>
            <a:r>
              <a:rPr lang="en-US" altLang="en-US" sz="2000" dirty="0">
                <a:solidFill>
                  <a:srgbClr val="0070C0"/>
                </a:solidFill>
              </a:rPr>
              <a:t>convert to a number</a:t>
            </a:r>
          </a:p>
        </p:txBody>
      </p:sp>
      <p:sp>
        <p:nvSpPr>
          <p:cNvPr id="54" name="Rectangle 3">
            <a:extLst>
              <a:ext uri="{FF2B5EF4-FFF2-40B4-BE49-F238E27FC236}">
                <a16:creationId xmlns:a16="http://schemas.microsoft.com/office/drawing/2014/main" id="{EF267C11-A4B5-DE42-A9CD-7C6E52158489}"/>
              </a:ext>
            </a:extLst>
          </p:cNvPr>
          <p:cNvSpPr txBox="1">
            <a:spLocks noChangeArrowheads="1"/>
          </p:cNvSpPr>
          <p:nvPr/>
        </p:nvSpPr>
        <p:spPr>
          <a:xfrm>
            <a:off x="6131487" y="827372"/>
            <a:ext cx="5692757" cy="24396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4925">
            <a:solidFill>
              <a:srgbClr val="0070C0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2000" dirty="0">
                <a:solidFill>
                  <a:schemeClr val="accent1"/>
                </a:solidFill>
              </a:rPr>
              <a:t>Make TABLESIZE </a:t>
            </a:r>
            <a:r>
              <a:rPr lang="en-US" altLang="en-US" sz="2000" b="1" i="1" dirty="0">
                <a:solidFill>
                  <a:schemeClr val="accent1"/>
                </a:solidFill>
              </a:rPr>
              <a:t>prime</a:t>
            </a:r>
            <a:r>
              <a:rPr lang="en-US" altLang="en-US" sz="2000" i="1" dirty="0">
                <a:solidFill>
                  <a:schemeClr val="accent1"/>
                </a:solidFill>
              </a:rPr>
              <a:t> </a:t>
            </a:r>
            <a:r>
              <a:rPr lang="en-US" altLang="en-US" sz="2000" i="1" dirty="0">
                <a:solidFill>
                  <a:schemeClr val="accent2"/>
                </a:solidFill>
              </a:rPr>
              <a:t>as </a:t>
            </a:r>
            <a:r>
              <a:rPr lang="en-US" altLang="en-US" sz="2000" dirty="0">
                <a:solidFill>
                  <a:schemeClr val="accent2"/>
                </a:solidFill>
              </a:rPr>
              <a:t>keys are typically not randomly distributed, and have a </a:t>
            </a:r>
            <a:r>
              <a:rPr lang="en-US" altLang="en-US" sz="2000" i="1" dirty="0">
                <a:solidFill>
                  <a:schemeClr val="accent2"/>
                </a:solidFill>
              </a:rPr>
              <a:t>pattern</a:t>
            </a:r>
          </a:p>
          <a:p>
            <a:pPr lvl="1"/>
            <a:r>
              <a:rPr lang="en-US" altLang="en-US" sz="2000" dirty="0">
                <a:solidFill>
                  <a:schemeClr val="tx2"/>
                </a:solidFill>
              </a:rPr>
              <a:t>Mostly even, mostly multiples of 10, etc.</a:t>
            </a:r>
          </a:p>
          <a:p>
            <a:pPr lvl="1"/>
            <a:r>
              <a:rPr lang="en-US" altLang="en-US" sz="2000" dirty="0">
                <a:solidFill>
                  <a:schemeClr val="tx2"/>
                </a:solidFill>
              </a:rPr>
              <a:t>In general: mostly multiples of some k</a:t>
            </a:r>
          </a:p>
          <a:p>
            <a:r>
              <a:rPr lang="en-US" altLang="en-US" sz="2000" dirty="0">
                <a:solidFill>
                  <a:schemeClr val="tx2"/>
                </a:solidFill>
              </a:rPr>
              <a:t>If </a:t>
            </a:r>
            <a:r>
              <a:rPr lang="en-US" altLang="en-US" sz="2000" dirty="0">
                <a:solidFill>
                  <a:srgbClr val="2C895B"/>
                </a:solidFill>
              </a:rPr>
              <a:t>k is a factor </a:t>
            </a:r>
            <a:r>
              <a:rPr lang="en-US" altLang="en-US" sz="2000" dirty="0">
                <a:solidFill>
                  <a:schemeClr val="tx2"/>
                </a:solidFill>
              </a:rPr>
              <a:t>of TABLESIZE, then only (TABLESIZE/k) slots will ever be used!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5F19D06C-D6D9-7A4C-9878-7D02BC9EE6C5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F7CBE86-DE39-2E96-46AE-8F8A08C2E10C}"/>
              </a:ext>
            </a:extLst>
          </p:cNvPr>
          <p:cNvSpPr txBox="1"/>
          <p:nvPr/>
        </p:nvSpPr>
        <p:spPr>
          <a:xfrm>
            <a:off x="2313981" y="726255"/>
            <a:ext cx="365760" cy="646331"/>
          </a:xfrm>
          <a:prstGeom prst="rect">
            <a:avLst/>
          </a:prstGeom>
          <a:solidFill>
            <a:srgbClr val="D6D6F5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dirty="0">
              <a:latin typeface="Calibri" panose="020F0502020204030204" pitchFamily="34" charset="0"/>
              <a:ea typeface="CMU Bright" panose="02000603000000000000" pitchFamily="2" charset="0"/>
              <a:cs typeface="Calibri" panose="020F0502020204030204" pitchFamily="34" charset="0"/>
            </a:endParaRPr>
          </a:p>
          <a:p>
            <a:pPr algn="ctr"/>
            <a:endParaRPr lang="en-US" dirty="0">
              <a:latin typeface="Calibri" panose="020F0502020204030204" pitchFamily="34" charset="0"/>
              <a:ea typeface="CMU Bright" panose="02000603000000000000" pitchFamily="2" charset="0"/>
              <a:cs typeface="Calibri" panose="020F0502020204030204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5642B7E8-BF84-4676-345C-B8AD22435A36}"/>
              </a:ext>
            </a:extLst>
          </p:cNvPr>
          <p:cNvSpPr txBox="1"/>
          <p:nvPr/>
        </p:nvSpPr>
        <p:spPr>
          <a:xfrm>
            <a:off x="2313981" y="1367309"/>
            <a:ext cx="365760" cy="646331"/>
          </a:xfrm>
          <a:prstGeom prst="rect">
            <a:avLst/>
          </a:prstGeom>
          <a:solidFill>
            <a:srgbClr val="D6D6F5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dirty="0">
              <a:latin typeface="Calibri" panose="020F0502020204030204" pitchFamily="34" charset="0"/>
              <a:ea typeface="CMU Bright" panose="02000603000000000000" pitchFamily="2" charset="0"/>
              <a:cs typeface="Calibri" panose="020F0502020204030204" pitchFamily="34" charset="0"/>
            </a:endParaRPr>
          </a:p>
          <a:p>
            <a:pPr algn="ctr"/>
            <a:endParaRPr lang="en-US" dirty="0">
              <a:latin typeface="Calibri" panose="020F0502020204030204" pitchFamily="34" charset="0"/>
              <a:ea typeface="CMU Bright" panose="02000603000000000000" pitchFamily="2" charset="0"/>
              <a:cs typeface="Calibri" panose="020F0502020204030204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EFA9834-1DEE-B23E-27D8-AB24664F3A7C}"/>
              </a:ext>
            </a:extLst>
          </p:cNvPr>
          <p:cNvSpPr txBox="1"/>
          <p:nvPr/>
        </p:nvSpPr>
        <p:spPr>
          <a:xfrm>
            <a:off x="2313981" y="2013640"/>
            <a:ext cx="365760" cy="646331"/>
          </a:xfrm>
          <a:prstGeom prst="rect">
            <a:avLst/>
          </a:prstGeom>
          <a:solidFill>
            <a:srgbClr val="D6D6F5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dirty="0">
              <a:latin typeface="Calibri" panose="020F0502020204030204" pitchFamily="34" charset="0"/>
              <a:ea typeface="CMU Bright" panose="02000603000000000000" pitchFamily="2" charset="0"/>
              <a:cs typeface="Calibri" panose="020F0502020204030204" pitchFamily="34" charset="0"/>
            </a:endParaRPr>
          </a:p>
          <a:p>
            <a:pPr algn="ctr"/>
            <a:endParaRPr lang="en-US" dirty="0">
              <a:latin typeface="Calibri" panose="020F0502020204030204" pitchFamily="34" charset="0"/>
              <a:ea typeface="CMU Bright" panose="02000603000000000000" pitchFamily="2" charset="0"/>
              <a:cs typeface="Calibri" panose="020F0502020204030204" pitchFamily="3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B4CBCCC-78D1-1DC2-4794-A688EB829FD2}"/>
              </a:ext>
            </a:extLst>
          </p:cNvPr>
          <p:cNvSpPr txBox="1"/>
          <p:nvPr/>
        </p:nvSpPr>
        <p:spPr>
          <a:xfrm>
            <a:off x="1728990" y="2654694"/>
            <a:ext cx="17922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Hash Table T[3]</a:t>
            </a:r>
          </a:p>
          <a:p>
            <a:r>
              <a:rPr lang="en-US" dirty="0">
                <a:solidFill>
                  <a:srgbClr val="2C895B"/>
                </a:solidFill>
              </a:rPr>
              <a:t>TABLESIZE = 3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F2DDB70-B9C4-6B9F-72AA-39A18F546310}"/>
              </a:ext>
            </a:extLst>
          </p:cNvPr>
          <p:cNvSpPr txBox="1"/>
          <p:nvPr/>
        </p:nvSpPr>
        <p:spPr>
          <a:xfrm>
            <a:off x="1728990" y="835411"/>
            <a:ext cx="564578" cy="16696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T+2</a:t>
            </a:r>
          </a:p>
          <a:p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105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T+1</a:t>
            </a:r>
          </a:p>
          <a:p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C56C04D4-48BD-A3B2-5B7C-7CCD0CF0D70D}"/>
              </a:ext>
            </a:extLst>
          </p:cNvPr>
          <p:cNvGrpSpPr/>
          <p:nvPr/>
        </p:nvGrpSpPr>
        <p:grpSpPr>
          <a:xfrm>
            <a:off x="3005196" y="827372"/>
            <a:ext cx="1099687" cy="372039"/>
            <a:chOff x="6668065" y="4595428"/>
            <a:chExt cx="1099687" cy="372039"/>
          </a:xfrm>
        </p:grpSpPr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30EF7F68-92CC-7160-BD41-44D7B498D314}"/>
                </a:ext>
              </a:extLst>
            </p:cNvPr>
            <p:cNvSpPr txBox="1"/>
            <p:nvPr/>
          </p:nvSpPr>
          <p:spPr>
            <a:xfrm>
              <a:off x="6668065" y="4595428"/>
              <a:ext cx="73152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B4005323-C1E3-62FB-B8C3-6DD5C86C33BE}"/>
                </a:ext>
              </a:extLst>
            </p:cNvPr>
            <p:cNvSpPr txBox="1"/>
            <p:nvPr/>
          </p:nvSpPr>
          <p:spPr>
            <a:xfrm>
              <a:off x="7401992" y="4598135"/>
              <a:ext cx="365760" cy="369332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34C85563-BACC-3D82-573F-7B01580B7459}"/>
              </a:ext>
            </a:extLst>
          </p:cNvPr>
          <p:cNvGrpSpPr/>
          <p:nvPr/>
        </p:nvGrpSpPr>
        <p:grpSpPr>
          <a:xfrm>
            <a:off x="2962564" y="1495909"/>
            <a:ext cx="1099687" cy="372039"/>
            <a:chOff x="6668065" y="4595428"/>
            <a:chExt cx="1099687" cy="372039"/>
          </a:xfrm>
        </p:grpSpPr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7E5A7C36-CAFE-FF51-37E7-D947DF7D6364}"/>
                </a:ext>
              </a:extLst>
            </p:cNvPr>
            <p:cNvSpPr txBox="1"/>
            <p:nvPr/>
          </p:nvSpPr>
          <p:spPr>
            <a:xfrm>
              <a:off x="6668065" y="4595428"/>
              <a:ext cx="73152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4418C148-56A2-8A39-51AC-A8797EA4783F}"/>
                </a:ext>
              </a:extLst>
            </p:cNvPr>
            <p:cNvSpPr txBox="1"/>
            <p:nvPr/>
          </p:nvSpPr>
          <p:spPr>
            <a:xfrm>
              <a:off x="7401992" y="4598135"/>
              <a:ext cx="365760" cy="369332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</p:grp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F84E480C-AE32-B076-381A-05D5D93287A5}"/>
              </a:ext>
            </a:extLst>
          </p:cNvPr>
          <p:cNvCxnSpPr>
            <a:cxnSpLocks/>
          </p:cNvCxnSpPr>
          <p:nvPr/>
        </p:nvCxnSpPr>
        <p:spPr bwMode="auto">
          <a:xfrm>
            <a:off x="2582115" y="1076626"/>
            <a:ext cx="423081" cy="0"/>
          </a:xfrm>
          <a:prstGeom prst="straightConnector1">
            <a:avLst/>
          </a:prstGeom>
          <a:noFill/>
          <a:ln w="38100" cap="flat" cmpd="sng" algn="ctr">
            <a:solidFill>
              <a:srgbClr val="FFC000"/>
            </a:solidFill>
            <a:prstDash val="solid"/>
            <a:round/>
            <a:headEnd type="oval" w="med" len="med"/>
            <a:tailEnd type="stealth"/>
          </a:ln>
          <a:effectLst>
            <a:glow rad="25400">
              <a:schemeClr val="tx1"/>
            </a:glow>
          </a:effectLst>
        </p:spPr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4299C292-491D-C193-D294-654F442F09D8}"/>
              </a:ext>
            </a:extLst>
          </p:cNvPr>
          <p:cNvCxnSpPr>
            <a:cxnSpLocks/>
          </p:cNvCxnSpPr>
          <p:nvPr/>
        </p:nvCxnSpPr>
        <p:spPr bwMode="auto">
          <a:xfrm>
            <a:off x="2539483" y="1700666"/>
            <a:ext cx="423081" cy="0"/>
          </a:xfrm>
          <a:prstGeom prst="straightConnector1">
            <a:avLst/>
          </a:prstGeom>
          <a:noFill/>
          <a:ln w="38100" cap="flat" cmpd="sng" algn="ctr">
            <a:solidFill>
              <a:srgbClr val="FFC000"/>
            </a:solidFill>
            <a:prstDash val="solid"/>
            <a:round/>
            <a:headEnd type="oval" w="med" len="med"/>
            <a:tailEnd type="stealth"/>
          </a:ln>
          <a:effectLst>
            <a:glow rad="25400">
              <a:schemeClr val="tx1"/>
            </a:glow>
          </a:effectLst>
        </p:spPr>
      </p:cxnSp>
      <p:grpSp>
        <p:nvGrpSpPr>
          <p:cNvPr id="72" name="Group 71">
            <a:extLst>
              <a:ext uri="{FF2B5EF4-FFF2-40B4-BE49-F238E27FC236}">
                <a16:creationId xmlns:a16="http://schemas.microsoft.com/office/drawing/2014/main" id="{978E9B37-98A2-7B6C-7D6B-E00B534B96EF}"/>
              </a:ext>
            </a:extLst>
          </p:cNvPr>
          <p:cNvGrpSpPr/>
          <p:nvPr/>
        </p:nvGrpSpPr>
        <p:grpSpPr>
          <a:xfrm>
            <a:off x="4354869" y="1495909"/>
            <a:ext cx="1099687" cy="372039"/>
            <a:chOff x="6668065" y="4595428"/>
            <a:chExt cx="1099687" cy="372039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0F11FDC1-FAD2-A0B3-D943-DAF23CC39B88}"/>
                </a:ext>
              </a:extLst>
            </p:cNvPr>
            <p:cNvSpPr txBox="1"/>
            <p:nvPr/>
          </p:nvSpPr>
          <p:spPr>
            <a:xfrm>
              <a:off x="6668065" y="4595428"/>
              <a:ext cx="73152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9F082407-2E78-ADDA-2CF7-8D867F725D4E}"/>
                </a:ext>
              </a:extLst>
            </p:cNvPr>
            <p:cNvSpPr txBox="1"/>
            <p:nvPr/>
          </p:nvSpPr>
          <p:spPr>
            <a:xfrm>
              <a:off x="7401992" y="4598135"/>
              <a:ext cx="365760" cy="369332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45C8058A-801E-CE0B-F32C-58155D2F8CFF}"/>
              </a:ext>
            </a:extLst>
          </p:cNvPr>
          <p:cNvGrpSpPr/>
          <p:nvPr/>
        </p:nvGrpSpPr>
        <p:grpSpPr>
          <a:xfrm>
            <a:off x="2960470" y="2130785"/>
            <a:ext cx="1099687" cy="372039"/>
            <a:chOff x="6668065" y="4595428"/>
            <a:chExt cx="1099687" cy="372039"/>
          </a:xfrm>
        </p:grpSpPr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12809DF9-81B0-4C99-343C-11287E758262}"/>
                </a:ext>
              </a:extLst>
            </p:cNvPr>
            <p:cNvSpPr txBox="1"/>
            <p:nvPr/>
          </p:nvSpPr>
          <p:spPr>
            <a:xfrm>
              <a:off x="6668065" y="4595428"/>
              <a:ext cx="73152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1F979C1E-DD3D-0E31-F279-B5C00019B8EE}"/>
                </a:ext>
              </a:extLst>
            </p:cNvPr>
            <p:cNvSpPr txBox="1"/>
            <p:nvPr/>
          </p:nvSpPr>
          <p:spPr>
            <a:xfrm>
              <a:off x="7401992" y="4598135"/>
              <a:ext cx="365760" cy="369332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56C353AD-4790-6017-A156-CCC5FAB30F6A}"/>
              </a:ext>
            </a:extLst>
          </p:cNvPr>
          <p:cNvGrpSpPr/>
          <p:nvPr/>
        </p:nvGrpSpPr>
        <p:grpSpPr>
          <a:xfrm>
            <a:off x="4329606" y="835411"/>
            <a:ext cx="1099687" cy="372039"/>
            <a:chOff x="6668065" y="4595428"/>
            <a:chExt cx="1099687" cy="372039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A4038271-C804-E265-5726-C7A5A850496B}"/>
                </a:ext>
              </a:extLst>
            </p:cNvPr>
            <p:cNvSpPr txBox="1"/>
            <p:nvPr/>
          </p:nvSpPr>
          <p:spPr>
            <a:xfrm>
              <a:off x="6668065" y="4595428"/>
              <a:ext cx="73152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DF017438-8BA2-83A1-F6E7-512854904769}"/>
                </a:ext>
              </a:extLst>
            </p:cNvPr>
            <p:cNvSpPr txBox="1"/>
            <p:nvPr/>
          </p:nvSpPr>
          <p:spPr>
            <a:xfrm>
              <a:off x="7401992" y="4598135"/>
              <a:ext cx="365760" cy="369332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2C194AD8-4990-1284-B807-8934E1D71F1C}"/>
              </a:ext>
            </a:extLst>
          </p:cNvPr>
          <p:cNvGrpSpPr/>
          <p:nvPr/>
        </p:nvGrpSpPr>
        <p:grpSpPr>
          <a:xfrm>
            <a:off x="4345244" y="2163442"/>
            <a:ext cx="1099687" cy="372039"/>
            <a:chOff x="6668065" y="4595428"/>
            <a:chExt cx="1099687" cy="372039"/>
          </a:xfrm>
        </p:grpSpPr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BCD87699-2754-B3EE-B0FA-A0937D20DBFC}"/>
                </a:ext>
              </a:extLst>
            </p:cNvPr>
            <p:cNvSpPr txBox="1"/>
            <p:nvPr/>
          </p:nvSpPr>
          <p:spPr>
            <a:xfrm>
              <a:off x="6668065" y="4595428"/>
              <a:ext cx="73152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3B144F9B-DF3D-AB2C-CF29-5161ED3156C4}"/>
                </a:ext>
              </a:extLst>
            </p:cNvPr>
            <p:cNvSpPr txBox="1"/>
            <p:nvPr/>
          </p:nvSpPr>
          <p:spPr>
            <a:xfrm>
              <a:off x="7401992" y="4598135"/>
              <a:ext cx="365760" cy="369332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</p:grp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D76295EA-7C18-737E-CCE7-418E80391BC0}"/>
              </a:ext>
            </a:extLst>
          </p:cNvPr>
          <p:cNvCxnSpPr>
            <a:cxnSpLocks/>
          </p:cNvCxnSpPr>
          <p:nvPr/>
        </p:nvCxnSpPr>
        <p:spPr bwMode="auto">
          <a:xfrm>
            <a:off x="2561052" y="2358189"/>
            <a:ext cx="423081" cy="0"/>
          </a:xfrm>
          <a:prstGeom prst="straightConnector1">
            <a:avLst/>
          </a:prstGeom>
          <a:noFill/>
          <a:ln w="38100" cap="flat" cmpd="sng" algn="ctr">
            <a:solidFill>
              <a:srgbClr val="FFC000"/>
            </a:solidFill>
            <a:prstDash val="solid"/>
            <a:round/>
            <a:headEnd type="oval" w="med" len="med"/>
            <a:tailEnd type="stealth"/>
          </a:ln>
          <a:effectLst>
            <a:glow rad="25400">
              <a:schemeClr val="tx1"/>
            </a:glow>
          </a:effectLst>
        </p:spPr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160ADBB7-A1C2-A042-9BE7-4D2F2670DFA5}"/>
              </a:ext>
            </a:extLst>
          </p:cNvPr>
          <p:cNvCxnSpPr>
            <a:cxnSpLocks/>
          </p:cNvCxnSpPr>
          <p:nvPr/>
        </p:nvCxnSpPr>
        <p:spPr bwMode="auto">
          <a:xfrm>
            <a:off x="3938068" y="1012038"/>
            <a:ext cx="423081" cy="0"/>
          </a:xfrm>
          <a:prstGeom prst="straightConnector1">
            <a:avLst/>
          </a:prstGeom>
          <a:noFill/>
          <a:ln w="38100" cap="flat" cmpd="sng" algn="ctr">
            <a:solidFill>
              <a:srgbClr val="FFC000"/>
            </a:solidFill>
            <a:prstDash val="solid"/>
            <a:round/>
            <a:headEnd type="oval" w="med" len="med"/>
            <a:tailEnd type="stealth"/>
          </a:ln>
          <a:effectLst>
            <a:glow rad="25400">
              <a:schemeClr val="tx1"/>
            </a:glow>
          </a:effectLst>
        </p:spPr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FF3EF074-86E4-0CCF-DAEB-1465A3D98E3C}"/>
              </a:ext>
            </a:extLst>
          </p:cNvPr>
          <p:cNvCxnSpPr>
            <a:cxnSpLocks/>
          </p:cNvCxnSpPr>
          <p:nvPr/>
        </p:nvCxnSpPr>
        <p:spPr bwMode="auto">
          <a:xfrm>
            <a:off x="3938067" y="1700666"/>
            <a:ext cx="423081" cy="0"/>
          </a:xfrm>
          <a:prstGeom prst="straightConnector1">
            <a:avLst/>
          </a:prstGeom>
          <a:noFill/>
          <a:ln w="38100" cap="flat" cmpd="sng" algn="ctr">
            <a:solidFill>
              <a:srgbClr val="FFC000"/>
            </a:solidFill>
            <a:prstDash val="solid"/>
            <a:round/>
            <a:headEnd type="oval" w="med" len="med"/>
            <a:tailEnd type="stealth"/>
          </a:ln>
          <a:effectLst>
            <a:glow rad="25400">
              <a:schemeClr val="tx1"/>
            </a:glow>
          </a:effectLst>
        </p:spPr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D2789138-5909-A2FB-2BFC-24817C63FA3C}"/>
              </a:ext>
            </a:extLst>
          </p:cNvPr>
          <p:cNvCxnSpPr>
            <a:cxnSpLocks/>
          </p:cNvCxnSpPr>
          <p:nvPr/>
        </p:nvCxnSpPr>
        <p:spPr bwMode="auto">
          <a:xfrm>
            <a:off x="3938067" y="2348108"/>
            <a:ext cx="423081" cy="0"/>
          </a:xfrm>
          <a:prstGeom prst="straightConnector1">
            <a:avLst/>
          </a:prstGeom>
          <a:noFill/>
          <a:ln w="38100" cap="flat" cmpd="sng" algn="ctr">
            <a:solidFill>
              <a:srgbClr val="FFC000"/>
            </a:solidFill>
            <a:prstDash val="solid"/>
            <a:round/>
            <a:headEnd type="oval" w="med" len="med"/>
            <a:tailEnd type="stealth"/>
          </a:ln>
          <a:effectLst>
            <a:glow rad="25400">
              <a:schemeClr val="tx1"/>
            </a:glow>
          </a:effec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A3336AC4-1F99-DE6A-9064-7E9E8895F4D0}"/>
                  </a:ext>
                </a:extLst>
              </p:cNvPr>
              <p:cNvSpPr txBox="1"/>
              <p:nvPr/>
            </p:nvSpPr>
            <p:spPr>
              <a:xfrm>
                <a:off x="5086389" y="827372"/>
                <a:ext cx="365760" cy="369332"/>
              </a:xfrm>
              <a:prstGeom prst="rect">
                <a:avLst/>
              </a:prstGeom>
              <a:noFill/>
              <a:effectLst/>
            </p:spPr>
            <p:txBody>
              <a:bodyPr wrap="square" t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MU Bright" panose="02000603000000000000" pitchFamily="2" charset="0"/>
                        </a:rPr>
                        <m:t>∅</m:t>
                      </m:r>
                    </m:oMath>
                  </m:oMathPara>
                </a14:m>
                <a:endParaRPr lang="en-US" dirty="0" err="1">
                  <a:solidFill>
                    <a:srgbClr val="FFC000"/>
                  </a:solidFill>
                  <a:effectLst>
                    <a:glow rad="25400">
                      <a:schemeClr val="tx1"/>
                    </a:glow>
                  </a:effectLst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A3336AC4-1F99-DE6A-9064-7E9E8895F4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6389" y="827372"/>
                <a:ext cx="365760" cy="369332"/>
              </a:xfrm>
              <a:prstGeom prst="rect">
                <a:avLst/>
              </a:prstGeom>
              <a:blipFill>
                <a:blip r:embed="rId2"/>
                <a:stretch>
                  <a:fillRect l="-10000" r="-10000" b="-16667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47EB9ADF-E0DE-3056-695F-C75504788113}"/>
                  </a:ext>
                </a:extLst>
              </p:cNvPr>
              <p:cNvSpPr txBox="1"/>
              <p:nvPr/>
            </p:nvSpPr>
            <p:spPr>
              <a:xfrm>
                <a:off x="5060298" y="1512941"/>
                <a:ext cx="365760" cy="369332"/>
              </a:xfrm>
              <a:prstGeom prst="rect">
                <a:avLst/>
              </a:prstGeom>
              <a:noFill/>
              <a:effectLst/>
            </p:spPr>
            <p:txBody>
              <a:bodyPr wrap="square" t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MU Bright" panose="02000603000000000000" pitchFamily="2" charset="0"/>
                        </a:rPr>
                        <m:t>∅</m:t>
                      </m:r>
                    </m:oMath>
                  </m:oMathPara>
                </a14:m>
                <a:endParaRPr lang="en-US" dirty="0" err="1">
                  <a:solidFill>
                    <a:srgbClr val="FFC000"/>
                  </a:solidFill>
                  <a:effectLst>
                    <a:glow rad="25400">
                      <a:schemeClr val="tx1"/>
                    </a:glow>
                  </a:effectLst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47EB9ADF-E0DE-3056-695F-C755047881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0298" y="1512941"/>
                <a:ext cx="365760" cy="369332"/>
              </a:xfrm>
              <a:prstGeom prst="rect">
                <a:avLst/>
              </a:prstGeom>
              <a:blipFill>
                <a:blip r:embed="rId3"/>
                <a:stretch>
                  <a:fillRect l="-6667" r="-10000" b="-20000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6D200AB2-3CCE-DA45-9951-1390F6099948}"/>
                  </a:ext>
                </a:extLst>
              </p:cNvPr>
              <p:cNvSpPr txBox="1"/>
              <p:nvPr/>
            </p:nvSpPr>
            <p:spPr>
              <a:xfrm>
                <a:off x="5086389" y="2151824"/>
                <a:ext cx="365760" cy="369332"/>
              </a:xfrm>
              <a:prstGeom prst="rect">
                <a:avLst/>
              </a:prstGeom>
              <a:noFill/>
              <a:effectLst/>
            </p:spPr>
            <p:txBody>
              <a:bodyPr wrap="square" t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MU Bright" panose="02000603000000000000" pitchFamily="2" charset="0"/>
                        </a:rPr>
                        <m:t>∅</m:t>
                      </m:r>
                    </m:oMath>
                  </m:oMathPara>
                </a14:m>
                <a:endParaRPr lang="en-US" dirty="0" err="1">
                  <a:solidFill>
                    <a:srgbClr val="FFC000"/>
                  </a:solidFill>
                  <a:effectLst>
                    <a:glow rad="25400">
                      <a:schemeClr val="tx1"/>
                    </a:glow>
                  </a:effectLst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6D200AB2-3CCE-DA45-9951-1390F60999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6389" y="2151824"/>
                <a:ext cx="365760" cy="369332"/>
              </a:xfrm>
              <a:prstGeom prst="rect">
                <a:avLst/>
              </a:prstGeom>
              <a:blipFill>
                <a:blip r:embed="rId4"/>
                <a:stretch>
                  <a:fillRect l="-10000" r="-10000" b="-20000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38582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54" grpId="0" build="p" animBg="1"/>
      <p:bldP spid="5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CC9E7-F212-5645-9697-6F7AEC504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492844"/>
          </a:xfrm>
        </p:spPr>
        <p:txBody>
          <a:bodyPr/>
          <a:lstStyle/>
          <a:p>
            <a:r>
              <a:rPr lang="en-US" dirty="0"/>
              <a:t>Simple 32-bit String Hash Function in C (djb2)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76CF7A-F5EC-A648-BB9D-4BA912E6B559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57103" y="4647209"/>
            <a:ext cx="10316820" cy="1666569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000" dirty="0"/>
              <a:t>Many different algorithms for string hash function (Dan Berman's djb2 above)</a:t>
            </a:r>
          </a:p>
          <a:p>
            <a:pPr lvl="1"/>
            <a:r>
              <a:rPr lang="en-US" sz="2000" dirty="0">
                <a:solidFill>
                  <a:srgbClr val="F37440"/>
                </a:solidFill>
              </a:rPr>
              <a:t>&lt;&lt;</a:t>
            </a:r>
            <a:r>
              <a:rPr lang="en-US" sz="2000" dirty="0"/>
              <a:t> is the </a:t>
            </a:r>
            <a:r>
              <a:rPr lang="en-US" sz="2000" b="1" dirty="0">
                <a:solidFill>
                  <a:schemeClr val="accent5"/>
                </a:solidFill>
              </a:rPr>
              <a:t>left</a:t>
            </a:r>
            <a:r>
              <a:rPr lang="en-US" sz="2000" dirty="0"/>
              <a:t> bit shift operator (later in course)</a:t>
            </a:r>
          </a:p>
          <a:p>
            <a:r>
              <a:rPr lang="en-US" sz="2000" b="1" dirty="0">
                <a:solidFill>
                  <a:srgbClr val="2C895B"/>
                </a:solidFill>
              </a:rPr>
              <a:t>Fast to compute</a:t>
            </a:r>
            <a:r>
              <a:rPr lang="en-US" sz="2000" dirty="0"/>
              <a:t>, has a reasonable key distribution for </a:t>
            </a:r>
            <a:r>
              <a:rPr lang="en-US" sz="2000" dirty="0">
                <a:solidFill>
                  <a:schemeClr val="accent1"/>
                </a:solidFill>
              </a:rPr>
              <a:t>short 8-bit ASCII strings </a:t>
            </a:r>
            <a:r>
              <a:rPr lang="en-US" sz="2000" dirty="0"/>
              <a:t>into </a:t>
            </a:r>
            <a:r>
              <a:rPr lang="en-US" sz="2000" dirty="0">
                <a:solidFill>
                  <a:schemeClr val="accent1"/>
                </a:solidFill>
              </a:rPr>
              <a:t>32-bit unsigned </a:t>
            </a:r>
            <a:r>
              <a:rPr lang="en-US" sz="2000" dirty="0" err="1">
                <a:solidFill>
                  <a:schemeClr val="accent1"/>
                </a:solidFill>
              </a:rPr>
              <a:t>ints</a:t>
            </a:r>
            <a:endParaRPr lang="en-US" sz="2000" dirty="0">
              <a:solidFill>
                <a:schemeClr val="accent1"/>
              </a:solidFill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9175499-B7CE-444B-8CBC-D3825C646FB1}"/>
              </a:ext>
            </a:extLst>
          </p:cNvPr>
          <p:cNvSpPr/>
          <p:nvPr/>
        </p:nvSpPr>
        <p:spPr bwMode="auto">
          <a:xfrm>
            <a:off x="488493" y="981905"/>
            <a:ext cx="7514224" cy="3233436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uint32_t 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hash(char *str)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uint32_t 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hash = 0U;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uint32_t 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c;</a:t>
            </a:r>
          </a:p>
          <a:p>
            <a:b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while ((c = </a:t>
            </a:r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(unsigned char)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*str++) != '\0’)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hash = c + (hash </a:t>
            </a:r>
            <a:r>
              <a:rPr lang="en-US" sz="20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&lt;&lt;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6) + (hash </a:t>
            </a:r>
            <a:r>
              <a:rPr lang="en-US" sz="20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&lt;&lt;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16) - hash;</a:t>
            </a:r>
          </a:p>
          <a:p>
            <a:b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return hash;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EBA795-3A25-ED4D-B1D4-C80B87EC227C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DBA0BA2-397B-F0A3-DDCE-AF2DB073A297}"/>
              </a:ext>
            </a:extLst>
          </p:cNvPr>
          <p:cNvGraphicFramePr>
            <a:graphicFrameLocks noGrp="1"/>
          </p:cNvGraphicFramePr>
          <p:nvPr/>
        </p:nvGraphicFramePr>
        <p:xfrm>
          <a:off x="8383300" y="2790649"/>
          <a:ext cx="3189011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3493">
                  <a:extLst>
                    <a:ext uri="{9D8B030D-6E8A-4147-A177-3AD203B41FA5}">
                      <a16:colId xmlns:a16="http://schemas.microsoft.com/office/drawing/2014/main" val="1107905401"/>
                    </a:ext>
                  </a:extLst>
                </a:gridCol>
                <a:gridCol w="503493">
                  <a:extLst>
                    <a:ext uri="{9D8B030D-6E8A-4147-A177-3AD203B41FA5}">
                      <a16:colId xmlns:a16="http://schemas.microsoft.com/office/drawing/2014/main" val="292857183"/>
                    </a:ext>
                  </a:extLst>
                </a:gridCol>
                <a:gridCol w="629699">
                  <a:extLst>
                    <a:ext uri="{9D8B030D-6E8A-4147-A177-3AD203B41FA5}">
                      <a16:colId xmlns:a16="http://schemas.microsoft.com/office/drawing/2014/main" val="244935497"/>
                    </a:ext>
                  </a:extLst>
                </a:gridCol>
                <a:gridCol w="377287">
                  <a:extLst>
                    <a:ext uri="{9D8B030D-6E8A-4147-A177-3AD203B41FA5}">
                      <a16:colId xmlns:a16="http://schemas.microsoft.com/office/drawing/2014/main" val="3899760060"/>
                    </a:ext>
                  </a:extLst>
                </a:gridCol>
                <a:gridCol w="503493">
                  <a:extLst>
                    <a:ext uri="{9D8B030D-6E8A-4147-A177-3AD203B41FA5}">
                      <a16:colId xmlns:a16="http://schemas.microsoft.com/office/drawing/2014/main" val="1088231538"/>
                    </a:ext>
                  </a:extLst>
                </a:gridCol>
                <a:gridCol w="671546">
                  <a:extLst>
                    <a:ext uri="{9D8B030D-6E8A-4147-A177-3AD203B41FA5}">
                      <a16:colId xmlns:a16="http://schemas.microsoft.com/office/drawing/2014/main" val="40545027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'\0'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8076559"/>
                  </a:ext>
                </a:extLst>
              </a:tr>
            </a:tbl>
          </a:graphicData>
        </a:graphic>
      </p:graphicFrame>
      <p:grpSp>
        <p:nvGrpSpPr>
          <p:cNvPr id="7" name="Group 6">
            <a:extLst>
              <a:ext uri="{FF2B5EF4-FFF2-40B4-BE49-F238E27FC236}">
                <a16:creationId xmlns:a16="http://schemas.microsoft.com/office/drawing/2014/main" id="{830333D1-71DD-EF32-073F-1D524BB829CB}"/>
              </a:ext>
            </a:extLst>
          </p:cNvPr>
          <p:cNvGrpSpPr/>
          <p:nvPr/>
        </p:nvGrpSpPr>
        <p:grpSpPr>
          <a:xfrm>
            <a:off x="8187816" y="3161489"/>
            <a:ext cx="731520" cy="876817"/>
            <a:chOff x="511627" y="3633260"/>
            <a:chExt cx="731520" cy="876817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371BCF7-F19C-3B76-8836-DC306855D962}"/>
                </a:ext>
              </a:extLst>
            </p:cNvPr>
            <p:cNvSpPr txBox="1"/>
            <p:nvPr/>
          </p:nvSpPr>
          <p:spPr>
            <a:xfrm>
              <a:off x="716081" y="3860951"/>
              <a:ext cx="365760" cy="369332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bg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BBF4834-DDCC-8D38-3111-B84217AFB1F6}"/>
                </a:ext>
              </a:extLst>
            </p:cNvPr>
            <p:cNvSpPr txBox="1"/>
            <p:nvPr/>
          </p:nvSpPr>
          <p:spPr>
            <a:xfrm>
              <a:off x="511627" y="4140745"/>
              <a:ext cx="731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ptr</a:t>
              </a:r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4C24F027-C188-DA2C-E4D3-31A6DDC886CE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901720" y="3633260"/>
              <a:ext cx="0" cy="398724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66919BC-71D3-5174-E6A2-DC8F2801C949}"/>
              </a:ext>
            </a:extLst>
          </p:cNvPr>
          <p:cNvGrpSpPr/>
          <p:nvPr/>
        </p:nvGrpSpPr>
        <p:grpSpPr>
          <a:xfrm>
            <a:off x="8748185" y="3161489"/>
            <a:ext cx="731520" cy="876817"/>
            <a:chOff x="511627" y="3633260"/>
            <a:chExt cx="731520" cy="876817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AAFEB36-F9FA-C6D4-2062-3333B814A563}"/>
                </a:ext>
              </a:extLst>
            </p:cNvPr>
            <p:cNvSpPr txBox="1"/>
            <p:nvPr/>
          </p:nvSpPr>
          <p:spPr>
            <a:xfrm>
              <a:off x="716081" y="3860951"/>
              <a:ext cx="365760" cy="369332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bg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CA94F31-340C-AFC0-8B60-7363D211C991}"/>
                </a:ext>
              </a:extLst>
            </p:cNvPr>
            <p:cNvSpPr txBox="1"/>
            <p:nvPr/>
          </p:nvSpPr>
          <p:spPr>
            <a:xfrm>
              <a:off x="511627" y="4140745"/>
              <a:ext cx="731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ptr</a:t>
              </a:r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8CBB8048-FF0B-0407-16F7-A4E05E9CB120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901720" y="3633260"/>
              <a:ext cx="0" cy="398724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A0DB1A2-464B-B80A-6ADC-7C9FF1B6B747}"/>
              </a:ext>
            </a:extLst>
          </p:cNvPr>
          <p:cNvGrpSpPr/>
          <p:nvPr/>
        </p:nvGrpSpPr>
        <p:grpSpPr>
          <a:xfrm>
            <a:off x="9351702" y="3161489"/>
            <a:ext cx="731520" cy="876817"/>
            <a:chOff x="511627" y="3633260"/>
            <a:chExt cx="731520" cy="876817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E0AF7C9-5E36-0014-76AA-696876D3FF46}"/>
                </a:ext>
              </a:extLst>
            </p:cNvPr>
            <p:cNvSpPr txBox="1"/>
            <p:nvPr/>
          </p:nvSpPr>
          <p:spPr>
            <a:xfrm>
              <a:off x="716081" y="3860951"/>
              <a:ext cx="365760" cy="369332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bg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579B221-BDA0-3C5D-5769-CD170374406B}"/>
                </a:ext>
              </a:extLst>
            </p:cNvPr>
            <p:cNvSpPr txBox="1"/>
            <p:nvPr/>
          </p:nvSpPr>
          <p:spPr>
            <a:xfrm>
              <a:off x="511627" y="4140745"/>
              <a:ext cx="731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ptr</a:t>
              </a:r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CDF2E7D1-B2F5-C963-E07E-D433F75BCB62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901720" y="3633260"/>
              <a:ext cx="0" cy="398724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6E0F082-8ADE-4267-B290-563180F15ED4}"/>
              </a:ext>
            </a:extLst>
          </p:cNvPr>
          <p:cNvGrpSpPr/>
          <p:nvPr/>
        </p:nvGrpSpPr>
        <p:grpSpPr>
          <a:xfrm>
            <a:off x="9835620" y="3161489"/>
            <a:ext cx="731520" cy="876817"/>
            <a:chOff x="511627" y="3633260"/>
            <a:chExt cx="731520" cy="876817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DF2BE7E-9544-5945-C9BA-16C131CFFEAC}"/>
                </a:ext>
              </a:extLst>
            </p:cNvPr>
            <p:cNvSpPr txBox="1"/>
            <p:nvPr/>
          </p:nvSpPr>
          <p:spPr>
            <a:xfrm>
              <a:off x="716081" y="3860951"/>
              <a:ext cx="365760" cy="369332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bg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B628025-FD32-D4C6-98BA-11C5BB8B8E77}"/>
                </a:ext>
              </a:extLst>
            </p:cNvPr>
            <p:cNvSpPr txBox="1"/>
            <p:nvPr/>
          </p:nvSpPr>
          <p:spPr>
            <a:xfrm>
              <a:off x="511627" y="4140745"/>
              <a:ext cx="731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ptr</a:t>
              </a:r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7D77E1C6-332D-E7BD-78EA-6F03B501CAF5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901720" y="3633260"/>
              <a:ext cx="0" cy="398724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DFFF6767-A454-D4AD-A17B-08EEE3023FD1}"/>
              </a:ext>
            </a:extLst>
          </p:cNvPr>
          <p:cNvGrpSpPr/>
          <p:nvPr/>
        </p:nvGrpSpPr>
        <p:grpSpPr>
          <a:xfrm>
            <a:off x="10290922" y="3161489"/>
            <a:ext cx="731520" cy="876817"/>
            <a:chOff x="511627" y="3633260"/>
            <a:chExt cx="731520" cy="876817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330D67E-A9DD-3B00-2CF3-AB2F9DEA0C44}"/>
                </a:ext>
              </a:extLst>
            </p:cNvPr>
            <p:cNvSpPr txBox="1"/>
            <p:nvPr/>
          </p:nvSpPr>
          <p:spPr>
            <a:xfrm>
              <a:off x="716081" y="3860951"/>
              <a:ext cx="365760" cy="369332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bg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BB423CA-ABC3-8562-17A5-969714CA228F}"/>
                </a:ext>
              </a:extLst>
            </p:cNvPr>
            <p:cNvSpPr txBox="1"/>
            <p:nvPr/>
          </p:nvSpPr>
          <p:spPr>
            <a:xfrm>
              <a:off x="511627" y="4140745"/>
              <a:ext cx="731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ptr</a:t>
              </a:r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96206B34-2EC2-34F1-B1FC-FC71192744FA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901720" y="3633260"/>
              <a:ext cx="0" cy="398724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775A7D5A-EE34-D429-CB50-45DEBBB3DFA9}"/>
              </a:ext>
            </a:extLst>
          </p:cNvPr>
          <p:cNvGrpSpPr/>
          <p:nvPr/>
        </p:nvGrpSpPr>
        <p:grpSpPr>
          <a:xfrm>
            <a:off x="10879017" y="3161489"/>
            <a:ext cx="731520" cy="876817"/>
            <a:chOff x="511627" y="3633260"/>
            <a:chExt cx="731520" cy="876817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4697423-B756-E60A-75E5-4983F0D49E10}"/>
                </a:ext>
              </a:extLst>
            </p:cNvPr>
            <p:cNvSpPr txBox="1"/>
            <p:nvPr/>
          </p:nvSpPr>
          <p:spPr>
            <a:xfrm>
              <a:off x="716081" y="3860951"/>
              <a:ext cx="365760" cy="369332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bg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6B2E92E-5DF3-6EBD-2226-16FBFC74E930}"/>
                </a:ext>
              </a:extLst>
            </p:cNvPr>
            <p:cNvSpPr txBox="1"/>
            <p:nvPr/>
          </p:nvSpPr>
          <p:spPr>
            <a:xfrm>
              <a:off x="511627" y="4140745"/>
              <a:ext cx="731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ptr</a:t>
              </a:r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424C8A36-8190-A3A7-92D3-460A509A9A29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901720" y="3633260"/>
              <a:ext cx="0" cy="398724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</p:grpSp>
      <p:graphicFrame>
        <p:nvGraphicFramePr>
          <p:cNvPr id="36" name="Table 35">
            <a:extLst>
              <a:ext uri="{FF2B5EF4-FFF2-40B4-BE49-F238E27FC236}">
                <a16:creationId xmlns:a16="http://schemas.microsoft.com/office/drawing/2014/main" id="{2C4F0FE0-F033-6BD9-8B99-AAEDE6C314A6}"/>
              </a:ext>
            </a:extLst>
          </p:cNvPr>
          <p:cNvGraphicFramePr>
            <a:graphicFrameLocks noGrp="1"/>
          </p:cNvGraphicFramePr>
          <p:nvPr/>
        </p:nvGraphicFramePr>
        <p:xfrm>
          <a:off x="8281093" y="1083849"/>
          <a:ext cx="3395058" cy="1333920"/>
        </p:xfrm>
        <a:graphic>
          <a:graphicData uri="http://schemas.openxmlformats.org/drawingml/2006/table">
            <a:tbl>
              <a:tblPr firstRow="1" bandRow="1">
                <a:tableStyleId>{91EBBBCC-DAD2-459C-BE2E-F6DE35CF9A28}</a:tableStyleId>
              </a:tblPr>
              <a:tblGrid>
                <a:gridCol w="9938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103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90881">
                  <a:extLst>
                    <a:ext uri="{9D8B030D-6E8A-4147-A177-3AD203B41FA5}">
                      <a16:colId xmlns:a16="http://schemas.microsoft.com/office/drawing/2014/main" val="2506892054"/>
                    </a:ext>
                  </a:extLst>
                </a:gridCol>
              </a:tblGrid>
              <a:tr h="846240"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Roboto Regular" charset="0"/>
                          <a:cs typeface="Consolas" panose="020B0609020204030204" pitchFamily="49" charset="0"/>
                        </a:rPr>
                        <a:t>Signed Data types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Roboto Regular" charset="0"/>
                          <a:cs typeface="Consolas" panose="020B0609020204030204" pitchFamily="49" charset="0"/>
                        </a:rPr>
                        <a:t>Unsigned Data types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Roboto Regular" charset="0"/>
                          <a:cs typeface="Consolas" panose="020B0609020204030204" pitchFamily="49" charset="0"/>
                        </a:rPr>
                        <a:t>Exact Size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6107">
                <a:tc>
                  <a:txBody>
                    <a:bodyPr/>
                    <a:lstStyle/>
                    <a:p>
                      <a:r>
                        <a:rPr lang="en-US" sz="16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int32_t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uint32_t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32 bits (4 bytes)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95397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85CD88-3527-624A-A677-8E6EBB2176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561" y="377700"/>
            <a:ext cx="11016019" cy="715294"/>
          </a:xfrm>
        </p:spPr>
        <p:txBody>
          <a:bodyPr/>
          <a:lstStyle/>
          <a:p>
            <a:r>
              <a:rPr lang="en-US" dirty="0"/>
              <a:t>Allocating the Hash Table (collision chain head pointers)</a:t>
            </a:r>
            <a:br>
              <a:rPr lang="en-US" dirty="0"/>
            </a:br>
            <a:r>
              <a:rPr lang="en-US" dirty="0"/>
              <a:t>Good use for </a:t>
            </a:r>
            <a:r>
              <a:rPr lang="en-US" dirty="0" err="1"/>
              <a:t>calloc</a:t>
            </a:r>
            <a:r>
              <a:rPr lang="en-US" dirty="0"/>
              <a:t>()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2C0A601-59D5-E94D-88F5-93E0005FF167}"/>
              </a:ext>
            </a:extLst>
          </p:cNvPr>
          <p:cNvSpPr/>
          <p:nvPr/>
        </p:nvSpPr>
        <p:spPr bwMode="auto">
          <a:xfrm>
            <a:off x="585452" y="1442330"/>
            <a:ext cx="9137623" cy="434951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2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#define TBSZ 3</a:t>
            </a:r>
          </a:p>
          <a:p>
            <a:r>
              <a:rPr lang="en-US" sz="22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main(void)</a:t>
            </a:r>
          </a:p>
          <a:p>
            <a:r>
              <a:rPr lang="en-US" sz="22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22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node *</a:t>
            </a:r>
            <a:r>
              <a:rPr lang="en-US" sz="2200" dirty="0" err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2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22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node **</a:t>
            </a:r>
            <a:r>
              <a:rPr lang="en-US" sz="22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tab; // pointer to </a:t>
            </a:r>
            <a:r>
              <a:rPr lang="en-US" sz="2200" dirty="0" err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hashtable</a:t>
            </a:r>
            <a:endParaRPr lang="en-US" sz="2200" dirty="0">
              <a:solidFill>
                <a:schemeClr val="accent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uint32_t index;</a:t>
            </a:r>
          </a:p>
          <a:p>
            <a:endParaRPr lang="en-US" sz="2200" dirty="0">
              <a:solidFill>
                <a:schemeClr val="accent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if ((tab = </a:t>
            </a:r>
            <a:r>
              <a:rPr lang="en-US" sz="2200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calloc</a:t>
            </a:r>
            <a:r>
              <a:rPr lang="en-US" sz="22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2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TBSZ</a:t>
            </a:r>
            <a:r>
              <a:rPr lang="en-US" sz="22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200" dirty="0" err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22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(*tab))) == NULL) {</a:t>
            </a:r>
          </a:p>
          <a:p>
            <a:r>
              <a:rPr lang="en-US" sz="22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    </a:t>
            </a:r>
            <a:r>
              <a:rPr lang="en-US" sz="2200" dirty="0" err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fprintf</a:t>
            </a:r>
            <a:r>
              <a:rPr lang="en-US" sz="22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200" dirty="0" err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stderr,"Cannot</a:t>
            </a:r>
            <a:r>
              <a:rPr lang="en-US" sz="22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allocate hash table\n");</a:t>
            </a:r>
          </a:p>
          <a:p>
            <a:r>
              <a:rPr lang="en-US" sz="22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    return EXIT_FAILURE;</a:t>
            </a:r>
          </a:p>
          <a:p>
            <a:r>
              <a:rPr lang="en-US" sz="22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}</a:t>
            </a:r>
          </a:p>
          <a:p>
            <a:r>
              <a:rPr lang="en-US" sz="2200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continued on next slide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CA903AE-5EDF-E44C-A798-4646D99EF43C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9524180-63F0-CA20-F072-81B2FDA9A13E}"/>
              </a:ext>
            </a:extLst>
          </p:cNvPr>
          <p:cNvSpPr txBox="1"/>
          <p:nvPr/>
        </p:nvSpPr>
        <p:spPr>
          <a:xfrm>
            <a:off x="10720547" y="2153543"/>
            <a:ext cx="365760" cy="646331"/>
          </a:xfrm>
          <a:prstGeom prst="rect">
            <a:avLst/>
          </a:prstGeom>
          <a:solidFill>
            <a:srgbClr val="D6D6F5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dirty="0">
              <a:latin typeface="Calibri" panose="020F0502020204030204" pitchFamily="34" charset="0"/>
              <a:ea typeface="CMU Bright" panose="02000603000000000000" pitchFamily="2" charset="0"/>
              <a:cs typeface="Calibri" panose="020F0502020204030204" pitchFamily="34" charset="0"/>
            </a:endParaRPr>
          </a:p>
          <a:p>
            <a:pPr algn="ctr"/>
            <a:endParaRPr lang="en-US" dirty="0">
              <a:latin typeface="Calibri" panose="020F0502020204030204" pitchFamily="34" charset="0"/>
              <a:ea typeface="CMU Bright" panose="02000603000000000000" pitchFamily="2" charset="0"/>
              <a:cs typeface="Calibri" panose="020F0502020204030204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85C13AF-BCBE-F2AC-D5FB-2936E0F4AC22}"/>
              </a:ext>
            </a:extLst>
          </p:cNvPr>
          <p:cNvSpPr txBox="1"/>
          <p:nvPr/>
        </p:nvSpPr>
        <p:spPr>
          <a:xfrm>
            <a:off x="10720547" y="2794597"/>
            <a:ext cx="365760" cy="646331"/>
          </a:xfrm>
          <a:prstGeom prst="rect">
            <a:avLst/>
          </a:prstGeom>
          <a:solidFill>
            <a:srgbClr val="D6D6F5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dirty="0">
              <a:latin typeface="Calibri" panose="020F0502020204030204" pitchFamily="34" charset="0"/>
              <a:ea typeface="CMU Bright" panose="02000603000000000000" pitchFamily="2" charset="0"/>
              <a:cs typeface="Calibri" panose="020F0502020204030204" pitchFamily="34" charset="0"/>
            </a:endParaRPr>
          </a:p>
          <a:p>
            <a:pPr algn="ctr"/>
            <a:endParaRPr lang="en-US" dirty="0">
              <a:latin typeface="Calibri" panose="020F0502020204030204" pitchFamily="34" charset="0"/>
              <a:ea typeface="CMU Bright" panose="02000603000000000000" pitchFamily="2" charset="0"/>
              <a:cs typeface="Calibri" panose="020F050202020403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6A49934-88B8-4B19-8AC7-5FC3C73B7064}"/>
              </a:ext>
            </a:extLst>
          </p:cNvPr>
          <p:cNvSpPr txBox="1"/>
          <p:nvPr/>
        </p:nvSpPr>
        <p:spPr>
          <a:xfrm>
            <a:off x="10720547" y="3440928"/>
            <a:ext cx="365760" cy="646331"/>
          </a:xfrm>
          <a:prstGeom prst="rect">
            <a:avLst/>
          </a:prstGeom>
          <a:solidFill>
            <a:srgbClr val="D6D6F5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dirty="0">
              <a:latin typeface="Calibri" panose="020F0502020204030204" pitchFamily="34" charset="0"/>
              <a:ea typeface="CMU Bright" panose="02000603000000000000" pitchFamily="2" charset="0"/>
              <a:cs typeface="Calibri" panose="020F0502020204030204" pitchFamily="34" charset="0"/>
            </a:endParaRPr>
          </a:p>
          <a:p>
            <a:pPr algn="ctr"/>
            <a:endParaRPr lang="en-US" dirty="0">
              <a:latin typeface="Calibri" panose="020F0502020204030204" pitchFamily="34" charset="0"/>
              <a:ea typeface="CMU Bright" panose="02000603000000000000" pitchFamily="2" charset="0"/>
              <a:cs typeface="Calibri" panose="020F0502020204030204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7B39089-6352-4FD9-DB9E-B9F86224CE9D}"/>
              </a:ext>
            </a:extLst>
          </p:cNvPr>
          <p:cNvSpPr txBox="1"/>
          <p:nvPr/>
        </p:nvSpPr>
        <p:spPr>
          <a:xfrm>
            <a:off x="9911713" y="4139600"/>
            <a:ext cx="19834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US" sz="2000" dirty="0"/>
          </a:p>
          <a:p>
            <a:pPr algn="ctr"/>
            <a:r>
              <a:rPr lang="en-US" sz="2000" dirty="0">
                <a:solidFill>
                  <a:srgbClr val="2C895B"/>
                </a:solidFill>
              </a:rPr>
              <a:t>TABLESIZE = 3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39386E3-3F6B-6896-F44C-D42320221427}"/>
              </a:ext>
            </a:extLst>
          </p:cNvPr>
          <p:cNvSpPr txBox="1"/>
          <p:nvPr/>
        </p:nvSpPr>
        <p:spPr>
          <a:xfrm>
            <a:off x="9902694" y="2256748"/>
            <a:ext cx="817853" cy="16696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tab+2</a:t>
            </a:r>
          </a:p>
          <a:p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105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tab+1</a:t>
            </a:r>
          </a:p>
          <a:p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tab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30C19F2-FBF4-8B5A-6FD6-F6F62DFC7B63}"/>
                  </a:ext>
                </a:extLst>
              </p:cNvPr>
              <p:cNvSpPr txBox="1"/>
              <p:nvPr/>
            </p:nvSpPr>
            <p:spPr>
              <a:xfrm>
                <a:off x="10720547" y="2292535"/>
                <a:ext cx="365760" cy="369332"/>
              </a:xfrm>
              <a:prstGeom prst="rect">
                <a:avLst/>
              </a:prstGeom>
              <a:noFill/>
              <a:effectLst/>
            </p:spPr>
            <p:txBody>
              <a:bodyPr wrap="square" t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MU Bright" panose="02000603000000000000" pitchFamily="2" charset="0"/>
                        </a:rPr>
                        <m:t>∅</m:t>
                      </m:r>
                    </m:oMath>
                  </m:oMathPara>
                </a14:m>
                <a:endParaRPr lang="en-US" dirty="0" err="1">
                  <a:solidFill>
                    <a:srgbClr val="FFC000"/>
                  </a:solidFill>
                  <a:effectLst>
                    <a:glow rad="25400">
                      <a:schemeClr val="tx1"/>
                    </a:glow>
                  </a:effectLst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30C19F2-FBF4-8B5A-6FD6-F6F62DFC7B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20547" y="2292535"/>
                <a:ext cx="365760" cy="369332"/>
              </a:xfrm>
              <a:prstGeom prst="rect">
                <a:avLst/>
              </a:prstGeom>
              <a:blipFill>
                <a:blip r:embed="rId2"/>
                <a:stretch>
                  <a:fillRect l="-10000" r="-10000" b="-20000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9DD79CE5-60A8-2A2B-4F43-FBA293B437E3}"/>
                  </a:ext>
                </a:extLst>
              </p:cNvPr>
              <p:cNvSpPr txBox="1"/>
              <p:nvPr/>
            </p:nvSpPr>
            <p:spPr>
              <a:xfrm>
                <a:off x="10720547" y="2933589"/>
                <a:ext cx="365760" cy="369332"/>
              </a:xfrm>
              <a:prstGeom prst="rect">
                <a:avLst/>
              </a:prstGeom>
              <a:noFill/>
              <a:effectLst/>
            </p:spPr>
            <p:txBody>
              <a:bodyPr wrap="square" t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MU Bright" panose="02000603000000000000" pitchFamily="2" charset="0"/>
                        </a:rPr>
                        <m:t>∅</m:t>
                      </m:r>
                    </m:oMath>
                  </m:oMathPara>
                </a14:m>
                <a:endParaRPr lang="en-US" dirty="0" err="1">
                  <a:solidFill>
                    <a:srgbClr val="FFC000"/>
                  </a:solidFill>
                  <a:effectLst>
                    <a:glow rad="25400">
                      <a:schemeClr val="tx1"/>
                    </a:glow>
                  </a:effectLst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9DD79CE5-60A8-2A2B-4F43-FBA293B437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20547" y="2933589"/>
                <a:ext cx="365760" cy="369332"/>
              </a:xfrm>
              <a:prstGeom prst="rect">
                <a:avLst/>
              </a:prstGeom>
              <a:blipFill>
                <a:blip r:embed="rId3"/>
                <a:stretch>
                  <a:fillRect l="-10000" r="-10000" b="-16129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DE15ED8A-F4A1-E4A9-DE4F-BDC96FDA29B4}"/>
                  </a:ext>
                </a:extLst>
              </p:cNvPr>
              <p:cNvSpPr txBox="1"/>
              <p:nvPr/>
            </p:nvSpPr>
            <p:spPr>
              <a:xfrm>
                <a:off x="10720547" y="3550084"/>
                <a:ext cx="365760" cy="369332"/>
              </a:xfrm>
              <a:prstGeom prst="rect">
                <a:avLst/>
              </a:prstGeom>
              <a:noFill/>
              <a:effectLst/>
            </p:spPr>
            <p:txBody>
              <a:bodyPr wrap="square" t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MU Bright" panose="02000603000000000000" pitchFamily="2" charset="0"/>
                        </a:rPr>
                        <m:t>∅</m:t>
                      </m:r>
                    </m:oMath>
                  </m:oMathPara>
                </a14:m>
                <a:endParaRPr lang="en-US" dirty="0" err="1">
                  <a:solidFill>
                    <a:srgbClr val="FFC000"/>
                  </a:solidFill>
                  <a:effectLst>
                    <a:glow rad="25400">
                      <a:schemeClr val="tx1"/>
                    </a:glow>
                  </a:effectLst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DE15ED8A-F4A1-E4A9-DE4F-BDC96FDA29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20547" y="3550084"/>
                <a:ext cx="365760" cy="369332"/>
              </a:xfrm>
              <a:prstGeom prst="rect">
                <a:avLst/>
              </a:prstGeom>
              <a:blipFill>
                <a:blip r:embed="rId2"/>
                <a:stretch>
                  <a:fillRect l="-10000" r="-10000" b="-20000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42084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85CD88-3527-624A-A677-8E6EBB2176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0" y="119999"/>
            <a:ext cx="10989893" cy="497771"/>
          </a:xfrm>
        </p:spPr>
        <p:txBody>
          <a:bodyPr/>
          <a:lstStyle/>
          <a:p>
            <a:r>
              <a:rPr lang="en-US" dirty="0"/>
              <a:t>Inserting Nodes into the Hash Table (at the end)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2C0A601-59D5-E94D-88F5-93E0005FF167}"/>
              </a:ext>
            </a:extLst>
          </p:cNvPr>
          <p:cNvSpPr/>
          <p:nvPr/>
        </p:nvSpPr>
        <p:spPr bwMode="auto">
          <a:xfrm>
            <a:off x="129237" y="617770"/>
            <a:ext cx="8287244" cy="5146608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#define TBSZ 3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unit32_t index;</a:t>
            </a:r>
          </a:p>
          <a:p>
            <a:endParaRPr lang="en-US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index =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hash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("Pat") % TBSZ;</a:t>
            </a:r>
            <a:endParaRPr lang="en-US" i="1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((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insertEnd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(1933, "Pat", *(tab + index))) != NULL)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*(tab + index) =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US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index =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hash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("Sam") % TBSZ;</a:t>
            </a:r>
            <a:endParaRPr lang="en-US" i="1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((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insertEnd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(1955, "Sam", *(tab + index))) != NULL)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*(tab + index) =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endParaRPr lang="en-US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index =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hash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("Sally") % TBSZ;</a:t>
            </a:r>
            <a:endParaRPr lang="en-US" i="1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((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insertEnd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(2020, "Sally", *(tab + index))) != NULL)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*(tab + index) =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index =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hash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("Zoe") % TBSZ;</a:t>
            </a:r>
            <a:endParaRPr lang="en-US" i="1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((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insertEnd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(2022, "Zoe", *(tab + index))) != NULL)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*(tab + index) =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  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CA903AE-5EDF-E44C-A798-4646D99EF43C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39386E3-3F6B-6896-F44C-D42320221427}"/>
              </a:ext>
            </a:extLst>
          </p:cNvPr>
          <p:cNvSpPr txBox="1"/>
          <p:nvPr/>
        </p:nvSpPr>
        <p:spPr>
          <a:xfrm>
            <a:off x="8154125" y="2580180"/>
            <a:ext cx="817853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tab+2</a:t>
            </a:r>
          </a:p>
          <a:p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tab+1</a:t>
            </a:r>
          </a:p>
          <a:p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tab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2AA0943-A0A3-A144-21C1-D27B96D11289}"/>
              </a:ext>
            </a:extLst>
          </p:cNvPr>
          <p:cNvSpPr txBox="1"/>
          <p:nvPr/>
        </p:nvSpPr>
        <p:spPr>
          <a:xfrm>
            <a:off x="8947867" y="2416574"/>
            <a:ext cx="365760" cy="707886"/>
          </a:xfrm>
          <a:prstGeom prst="rect">
            <a:avLst/>
          </a:prstGeom>
          <a:solidFill>
            <a:srgbClr val="D6D6F5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latin typeface="Calibri" panose="020F0502020204030204" pitchFamily="34" charset="0"/>
              <a:ea typeface="CMU Bright" panose="02000603000000000000" pitchFamily="2" charset="0"/>
              <a:cs typeface="Calibri" panose="020F0502020204030204" pitchFamily="34" charset="0"/>
            </a:endParaRPr>
          </a:p>
          <a:p>
            <a:pPr algn="ctr"/>
            <a:endParaRPr lang="en-US" sz="2000" dirty="0">
              <a:latin typeface="Calibri" panose="020F0502020204030204" pitchFamily="34" charset="0"/>
              <a:ea typeface="CMU Bright" panose="02000603000000000000" pitchFamily="2" charset="0"/>
              <a:cs typeface="Calibri" panose="020F050202020403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1B7F2C8-0CFC-98A9-8B4D-0E8E096E4050}"/>
              </a:ext>
            </a:extLst>
          </p:cNvPr>
          <p:cNvSpPr txBox="1"/>
          <p:nvPr/>
        </p:nvSpPr>
        <p:spPr>
          <a:xfrm>
            <a:off x="8943090" y="3133968"/>
            <a:ext cx="365760" cy="707886"/>
          </a:xfrm>
          <a:prstGeom prst="rect">
            <a:avLst/>
          </a:prstGeom>
          <a:solidFill>
            <a:srgbClr val="D6D6F5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latin typeface="Calibri" panose="020F0502020204030204" pitchFamily="34" charset="0"/>
              <a:ea typeface="CMU Bright" panose="02000603000000000000" pitchFamily="2" charset="0"/>
              <a:cs typeface="Calibri" panose="020F0502020204030204" pitchFamily="34" charset="0"/>
            </a:endParaRPr>
          </a:p>
          <a:p>
            <a:pPr algn="ctr"/>
            <a:endParaRPr lang="en-US" sz="2000" dirty="0">
              <a:latin typeface="Calibri" panose="020F0502020204030204" pitchFamily="34" charset="0"/>
              <a:ea typeface="CMU Bright" panose="02000603000000000000" pitchFamily="2" charset="0"/>
              <a:cs typeface="Calibri" panose="020F050202020403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2A499A3-EDD2-A3D5-B9D9-7D536C3641FF}"/>
              </a:ext>
            </a:extLst>
          </p:cNvPr>
          <p:cNvSpPr txBox="1"/>
          <p:nvPr/>
        </p:nvSpPr>
        <p:spPr>
          <a:xfrm>
            <a:off x="8943090" y="3839745"/>
            <a:ext cx="365760" cy="707886"/>
          </a:xfrm>
          <a:prstGeom prst="rect">
            <a:avLst/>
          </a:prstGeom>
          <a:solidFill>
            <a:srgbClr val="D6D6F5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latin typeface="Calibri" panose="020F0502020204030204" pitchFamily="34" charset="0"/>
              <a:ea typeface="CMU Bright" panose="02000603000000000000" pitchFamily="2" charset="0"/>
              <a:cs typeface="Calibri" panose="020F0502020204030204" pitchFamily="34" charset="0"/>
            </a:endParaRPr>
          </a:p>
          <a:p>
            <a:pPr algn="ctr"/>
            <a:endParaRPr lang="en-US" sz="2000" dirty="0">
              <a:latin typeface="Calibri" panose="020F0502020204030204" pitchFamily="34" charset="0"/>
              <a:ea typeface="CMU Bright" panose="02000603000000000000" pitchFamily="2" charset="0"/>
              <a:cs typeface="Calibri" panose="020F05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4751B5-D093-8F84-3666-8C4F10A33751}"/>
              </a:ext>
            </a:extLst>
          </p:cNvPr>
          <p:cNvSpPr txBox="1"/>
          <p:nvPr/>
        </p:nvSpPr>
        <p:spPr>
          <a:xfrm>
            <a:off x="7011566" y="5537672"/>
            <a:ext cx="4813028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Notice</a:t>
            </a:r>
          </a:p>
          <a:p>
            <a:r>
              <a:rPr lang="en-US" dirty="0"/>
              <a:t>Substitute </a:t>
            </a:r>
            <a:r>
              <a:rPr lang="en-US" b="1" dirty="0" err="1">
                <a:solidFill>
                  <a:srgbClr val="2C895B"/>
                </a:solidFill>
              </a:rPr>
              <a:t>createNode</a:t>
            </a:r>
            <a:r>
              <a:rPr lang="en-US" b="1" dirty="0">
                <a:solidFill>
                  <a:srgbClr val="2C895B"/>
                </a:solidFill>
              </a:rPr>
              <a:t>() </a:t>
            </a:r>
            <a:r>
              <a:rPr lang="en-US" dirty="0"/>
              <a:t>for </a:t>
            </a:r>
            <a:r>
              <a:rPr lang="en-US" b="1" dirty="0" err="1">
                <a:solidFill>
                  <a:srgbClr val="2C895B"/>
                </a:solidFill>
              </a:rPr>
              <a:t>insertEnd</a:t>
            </a:r>
            <a:r>
              <a:rPr lang="en-US" b="1" dirty="0">
                <a:solidFill>
                  <a:srgbClr val="2C895B"/>
                </a:solidFill>
              </a:rPr>
              <a:t>() </a:t>
            </a:r>
            <a:r>
              <a:rPr lang="en-US" dirty="0"/>
              <a:t>to insert nodes at the </a:t>
            </a:r>
            <a:r>
              <a:rPr lang="en-US" b="1" dirty="0">
                <a:solidFill>
                  <a:srgbClr val="FF0000"/>
                </a:solidFill>
              </a:rPr>
              <a:t>front</a:t>
            </a:r>
            <a:r>
              <a:rPr lang="en-US" dirty="0">
                <a:solidFill>
                  <a:srgbClr val="FF0000"/>
                </a:solidFill>
              </a:rPr>
              <a:t> of the collision </a:t>
            </a:r>
            <a:r>
              <a:rPr lang="en-US" dirty="0"/>
              <a:t>chain </a:t>
            </a:r>
            <a:r>
              <a:rPr lang="en-US" b="1" dirty="0">
                <a:solidFill>
                  <a:schemeClr val="tx2"/>
                </a:solidFill>
              </a:rPr>
              <a:t>instead</a:t>
            </a:r>
            <a:r>
              <a:rPr lang="en-US" dirty="0">
                <a:solidFill>
                  <a:schemeClr val="tx2"/>
                </a:solidFill>
              </a:rPr>
              <a:t> of at the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b="1" dirty="0">
                <a:solidFill>
                  <a:srgbClr val="FF0000"/>
                </a:solidFill>
              </a:rPr>
              <a:t>end</a:t>
            </a:r>
            <a:r>
              <a:rPr lang="en-US" dirty="0">
                <a:solidFill>
                  <a:srgbClr val="FF0000"/>
                </a:solidFill>
              </a:rPr>
              <a:t> of the collision chain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E3C48566-3CD5-E0EB-BEEF-256FDAD035B7}"/>
                  </a:ext>
                </a:extLst>
              </p:cNvPr>
              <p:cNvSpPr txBox="1"/>
              <p:nvPr/>
            </p:nvSpPr>
            <p:spPr>
              <a:xfrm>
                <a:off x="8919965" y="2609114"/>
                <a:ext cx="365760" cy="369332"/>
              </a:xfrm>
              <a:prstGeom prst="rect">
                <a:avLst/>
              </a:prstGeom>
              <a:noFill/>
              <a:effectLst/>
            </p:spPr>
            <p:txBody>
              <a:bodyPr wrap="square" t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MU Bright" panose="02000603000000000000" pitchFamily="2" charset="0"/>
                        </a:rPr>
                        <m:t>∅</m:t>
                      </m:r>
                    </m:oMath>
                  </m:oMathPara>
                </a14:m>
                <a:endParaRPr lang="en-US" dirty="0" err="1">
                  <a:solidFill>
                    <a:srgbClr val="FFC000"/>
                  </a:solidFill>
                  <a:effectLst>
                    <a:glow rad="25400">
                      <a:schemeClr val="tx1"/>
                    </a:glow>
                  </a:effectLst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E3C48566-3CD5-E0EB-BEEF-256FDAD035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9965" y="2609114"/>
                <a:ext cx="365760" cy="369332"/>
              </a:xfrm>
              <a:prstGeom prst="rect">
                <a:avLst/>
              </a:prstGeom>
              <a:blipFill>
                <a:blip r:embed="rId2"/>
                <a:stretch>
                  <a:fillRect l="-10000" r="-10000" b="-20000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285D90F-E8D2-9CE8-0E02-277A7845AD7C}"/>
                  </a:ext>
                </a:extLst>
              </p:cNvPr>
              <p:cNvSpPr txBox="1"/>
              <p:nvPr/>
            </p:nvSpPr>
            <p:spPr>
              <a:xfrm>
                <a:off x="8927477" y="3317000"/>
                <a:ext cx="365760" cy="369332"/>
              </a:xfrm>
              <a:prstGeom prst="rect">
                <a:avLst/>
              </a:prstGeom>
              <a:noFill/>
              <a:effectLst/>
            </p:spPr>
            <p:txBody>
              <a:bodyPr wrap="square" t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MU Bright" panose="02000603000000000000" pitchFamily="2" charset="0"/>
                        </a:rPr>
                        <m:t>∅</m:t>
                      </m:r>
                    </m:oMath>
                  </m:oMathPara>
                </a14:m>
                <a:endParaRPr lang="en-US" dirty="0" err="1">
                  <a:solidFill>
                    <a:srgbClr val="FFC000"/>
                  </a:solidFill>
                  <a:effectLst>
                    <a:glow rad="25400">
                      <a:schemeClr val="tx1"/>
                    </a:glow>
                  </a:effectLst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285D90F-E8D2-9CE8-0E02-277A7845AD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7477" y="3317000"/>
                <a:ext cx="365760" cy="369332"/>
              </a:xfrm>
              <a:prstGeom prst="rect">
                <a:avLst/>
              </a:prstGeom>
              <a:blipFill>
                <a:blip r:embed="rId3"/>
                <a:stretch>
                  <a:fillRect l="-6667" r="-10000" b="-20000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29365045-A57B-CE6C-6E2C-659E3255E393}"/>
                  </a:ext>
                </a:extLst>
              </p:cNvPr>
              <p:cNvSpPr txBox="1"/>
              <p:nvPr/>
            </p:nvSpPr>
            <p:spPr>
              <a:xfrm>
                <a:off x="8927477" y="3985383"/>
                <a:ext cx="365760" cy="369332"/>
              </a:xfrm>
              <a:prstGeom prst="rect">
                <a:avLst/>
              </a:prstGeom>
              <a:noFill/>
              <a:effectLst/>
            </p:spPr>
            <p:txBody>
              <a:bodyPr wrap="square" t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MU Bright" panose="02000603000000000000" pitchFamily="2" charset="0"/>
                        </a:rPr>
                        <m:t>∅</m:t>
                      </m:r>
                    </m:oMath>
                  </m:oMathPara>
                </a14:m>
                <a:endParaRPr lang="en-US" dirty="0" err="1">
                  <a:solidFill>
                    <a:srgbClr val="FFC000"/>
                  </a:solidFill>
                  <a:effectLst>
                    <a:glow rad="25400">
                      <a:schemeClr val="tx1"/>
                    </a:glow>
                  </a:effectLst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29365045-A57B-CE6C-6E2C-659E3255E3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7477" y="3985383"/>
                <a:ext cx="365760" cy="369332"/>
              </a:xfrm>
              <a:prstGeom prst="rect">
                <a:avLst/>
              </a:prstGeom>
              <a:blipFill>
                <a:blip r:embed="rId4"/>
                <a:stretch>
                  <a:fillRect l="-6667" r="-10000" b="-20000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8880C6CB-5189-9962-F585-4C190ED60BE5}"/>
              </a:ext>
            </a:extLst>
          </p:cNvPr>
          <p:cNvGrpSpPr/>
          <p:nvPr/>
        </p:nvGrpSpPr>
        <p:grpSpPr>
          <a:xfrm>
            <a:off x="8944857" y="3131261"/>
            <a:ext cx="1741039" cy="707886"/>
            <a:chOff x="8784706" y="2366573"/>
            <a:chExt cx="1741039" cy="707886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C5D90260-85DA-3E5C-DAAD-8A7772438C5E}"/>
                </a:ext>
              </a:extLst>
            </p:cNvPr>
            <p:cNvGrpSpPr/>
            <p:nvPr/>
          </p:nvGrpSpPr>
          <p:grpSpPr>
            <a:xfrm>
              <a:off x="8784706" y="2366573"/>
              <a:ext cx="1741039" cy="707886"/>
              <a:chOff x="10073963" y="2161460"/>
              <a:chExt cx="1741039" cy="707886"/>
            </a:xfrm>
          </p:grpSpPr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9A69261A-4D4A-EEF5-D08C-579C454D4E1E}"/>
                  </a:ext>
                </a:extLst>
              </p:cNvPr>
              <p:cNvSpPr txBox="1"/>
              <p:nvPr/>
            </p:nvSpPr>
            <p:spPr>
              <a:xfrm>
                <a:off x="10073963" y="2161460"/>
                <a:ext cx="365760" cy="707886"/>
              </a:xfrm>
              <a:prstGeom prst="rect">
                <a:avLst/>
              </a:prstGeom>
              <a:solidFill>
                <a:srgbClr val="D6D6F5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sz="2000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  <a:p>
                <a:pPr algn="ctr"/>
                <a:endParaRPr lang="en-US" sz="2000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349843DF-7A56-E8BF-CB55-AE0F50CF47D5}"/>
                  </a:ext>
                </a:extLst>
              </p:cNvPr>
              <p:cNvGrpSpPr/>
              <p:nvPr/>
            </p:nvGrpSpPr>
            <p:grpSpPr>
              <a:xfrm>
                <a:off x="10292234" y="2161460"/>
                <a:ext cx="1522768" cy="649038"/>
                <a:chOff x="9563762" y="1999075"/>
                <a:chExt cx="1522768" cy="649038"/>
              </a:xfrm>
            </p:grpSpPr>
            <p:grpSp>
              <p:nvGrpSpPr>
                <p:cNvPr id="62" name="Group 61">
                  <a:extLst>
                    <a:ext uri="{FF2B5EF4-FFF2-40B4-BE49-F238E27FC236}">
                      <a16:creationId xmlns:a16="http://schemas.microsoft.com/office/drawing/2014/main" id="{E80027D2-92BB-6556-FE0D-FBCE7968B277}"/>
                    </a:ext>
                  </a:extLst>
                </p:cNvPr>
                <p:cNvGrpSpPr/>
                <p:nvPr/>
              </p:nvGrpSpPr>
              <p:grpSpPr>
                <a:xfrm>
                  <a:off x="9986843" y="1999075"/>
                  <a:ext cx="1099687" cy="649038"/>
                  <a:chOff x="1828800" y="4572000"/>
                  <a:chExt cx="1099687" cy="649038"/>
                </a:xfrm>
              </p:grpSpPr>
              <p:sp>
                <p:nvSpPr>
                  <p:cNvPr id="65" name="TextBox 64">
                    <a:extLst>
                      <a:ext uri="{FF2B5EF4-FFF2-40B4-BE49-F238E27FC236}">
                        <a16:creationId xmlns:a16="http://schemas.microsoft.com/office/drawing/2014/main" id="{EC804C03-C67C-5004-270B-A087F42A9365}"/>
                      </a:ext>
                    </a:extLst>
                  </p:cNvPr>
                  <p:cNvSpPr txBox="1"/>
                  <p:nvPr/>
                </p:nvSpPr>
                <p:spPr>
                  <a:xfrm>
                    <a:off x="1828800" y="4572000"/>
                    <a:ext cx="731520" cy="646331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dirty="0">
                        <a:latin typeface="Calibri" panose="020F0502020204030204" pitchFamily="34" charset="0"/>
                        <a:ea typeface="CMU Bright" panose="02000603000000000000" pitchFamily="2" charset="0"/>
                        <a:cs typeface="Calibri" panose="020F0502020204030204" pitchFamily="34" charset="0"/>
                      </a:rPr>
                      <a:t>Sally</a:t>
                    </a:r>
                  </a:p>
                  <a:p>
                    <a:pPr algn="ctr"/>
                    <a:r>
                      <a:rPr lang="en-US" dirty="0">
                        <a:latin typeface="Calibri" panose="020F0502020204030204" pitchFamily="34" charset="0"/>
                        <a:ea typeface="CMU Bright" panose="02000603000000000000" pitchFamily="2" charset="0"/>
                        <a:cs typeface="Calibri" panose="020F0502020204030204" pitchFamily="34" charset="0"/>
                      </a:rPr>
                      <a:t>2020</a:t>
                    </a:r>
                  </a:p>
                </p:txBody>
              </p:sp>
              <p:sp>
                <p:nvSpPr>
                  <p:cNvPr id="66" name="TextBox 65">
                    <a:extLst>
                      <a:ext uri="{FF2B5EF4-FFF2-40B4-BE49-F238E27FC236}">
                        <a16:creationId xmlns:a16="http://schemas.microsoft.com/office/drawing/2014/main" id="{28D0CB1F-E7C5-5792-B7E7-7801A680E724}"/>
                      </a:ext>
                    </a:extLst>
                  </p:cNvPr>
                  <p:cNvSpPr txBox="1"/>
                  <p:nvPr/>
                </p:nvSpPr>
                <p:spPr>
                  <a:xfrm>
                    <a:off x="2562727" y="4574707"/>
                    <a:ext cx="365760" cy="646331"/>
                  </a:xfrm>
                  <a:prstGeom prst="rect">
                    <a:avLst/>
                  </a:prstGeom>
                  <a:solidFill>
                    <a:srgbClr val="D6D6F5"/>
                  </a:solidFill>
                  <a:ln w="25400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endParaRPr lang="en-US" dirty="0">
                      <a:latin typeface="Calibri" panose="020F0502020204030204" pitchFamily="34" charset="0"/>
                      <a:ea typeface="CMU Bright" panose="02000603000000000000" pitchFamily="2" charset="0"/>
                      <a:cs typeface="Calibri" panose="020F0502020204030204" pitchFamily="34" charset="0"/>
                    </a:endParaRPr>
                  </a:p>
                  <a:p>
                    <a:pPr algn="ctr"/>
                    <a:endParaRPr lang="en-US" dirty="0">
                      <a:latin typeface="Calibri" panose="020F0502020204030204" pitchFamily="34" charset="0"/>
                      <a:ea typeface="CMU Bright" panose="02000603000000000000" pitchFamily="2" charset="0"/>
                      <a:cs typeface="Calibri" panose="020F0502020204030204" pitchFamily="34" charset="0"/>
                    </a:endParaRPr>
                  </a:p>
                </p:txBody>
              </p:sp>
            </p:grpSp>
            <p:cxnSp>
              <p:nvCxnSpPr>
                <p:cNvPr id="60" name="Straight Arrow Connector 59">
                  <a:extLst>
                    <a:ext uri="{FF2B5EF4-FFF2-40B4-BE49-F238E27FC236}">
                      <a16:creationId xmlns:a16="http://schemas.microsoft.com/office/drawing/2014/main" id="{74DDA03B-DF02-0217-2CDB-B37ACE47E5D0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9563762" y="2338287"/>
                  <a:ext cx="423081" cy="0"/>
                </a:xfrm>
                <a:prstGeom prst="straightConnector1">
                  <a:avLst/>
                </a:prstGeom>
                <a:noFill/>
                <a:ln w="38100" cap="flat" cmpd="sng" algn="ctr">
                  <a:solidFill>
                    <a:srgbClr val="FFC000"/>
                  </a:solidFill>
                  <a:prstDash val="solid"/>
                  <a:round/>
                  <a:headEnd type="oval" w="med" len="med"/>
                  <a:tailEnd type="stealth"/>
                </a:ln>
                <a:effectLst>
                  <a:glow rad="25400">
                    <a:schemeClr val="tx1"/>
                  </a:glow>
                </a:effectLst>
              </p:spPr>
            </p:cxn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1452B2AF-2B09-9213-97E4-EDB39292A01E}"/>
                    </a:ext>
                  </a:extLst>
                </p:cNvPr>
                <p:cNvSpPr txBox="1"/>
                <p:nvPr/>
              </p:nvSpPr>
              <p:spPr>
                <a:xfrm>
                  <a:off x="10130840" y="2505072"/>
                  <a:ext cx="365760" cy="369332"/>
                </a:xfrm>
                <a:prstGeom prst="rect">
                  <a:avLst/>
                </a:prstGeom>
                <a:noFill/>
                <a:effectLst/>
              </p:spPr>
              <p:txBody>
                <a:bodyPr wrap="square" t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MU Bright" panose="02000603000000000000" pitchFamily="2" charset="0"/>
                          </a:rPr>
                          <m:t>∅</m:t>
                        </m:r>
                      </m:oMath>
                    </m:oMathPara>
                  </a14:m>
                  <a:endParaRPr lang="en-US" dirty="0" err="1">
                    <a:solidFill>
                      <a:srgbClr val="FFC000"/>
                    </a:solidFill>
                    <a:effectLst>
                      <a:glow rad="25400">
                        <a:schemeClr val="tx1"/>
                      </a:glow>
                    </a:effectLst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1452B2AF-2B09-9213-97E4-EDB39292A01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30840" y="2505072"/>
                  <a:ext cx="365760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6667" r="-10000" b="-16667"/>
                  </a:stretch>
                </a:blipFill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7CBE6CBE-22E2-BA5E-0595-971288BA8B13}"/>
              </a:ext>
            </a:extLst>
          </p:cNvPr>
          <p:cNvGrpSpPr/>
          <p:nvPr/>
        </p:nvGrpSpPr>
        <p:grpSpPr>
          <a:xfrm>
            <a:off x="8933818" y="2415279"/>
            <a:ext cx="1797401" cy="710475"/>
            <a:chOff x="9474919" y="4188744"/>
            <a:chExt cx="1797401" cy="710475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97B5973-77A1-1CED-803E-1493ACBEE908}"/>
                </a:ext>
              </a:extLst>
            </p:cNvPr>
            <p:cNvSpPr txBox="1"/>
            <p:nvPr/>
          </p:nvSpPr>
          <p:spPr>
            <a:xfrm>
              <a:off x="9474919" y="4191333"/>
              <a:ext cx="365760" cy="707886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sz="2000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  <a:p>
              <a:pPr algn="ctr"/>
              <a:endParaRPr lang="en-US" sz="2000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A0BCEC99-5BF2-ABD7-CD16-6A1732051585}"/>
                </a:ext>
              </a:extLst>
            </p:cNvPr>
            <p:cNvGrpSpPr/>
            <p:nvPr/>
          </p:nvGrpSpPr>
          <p:grpSpPr>
            <a:xfrm>
              <a:off x="9672032" y="4188744"/>
              <a:ext cx="1600288" cy="649038"/>
              <a:chOff x="9672032" y="4188744"/>
              <a:chExt cx="1600288" cy="649038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3998601D-7747-9685-324D-C44BB72AFAA3}"/>
                  </a:ext>
                </a:extLst>
              </p:cNvPr>
              <p:cNvGrpSpPr/>
              <p:nvPr/>
            </p:nvGrpSpPr>
            <p:grpSpPr>
              <a:xfrm>
                <a:off x="9672032" y="4188744"/>
                <a:ext cx="1600288" cy="649038"/>
                <a:chOff x="7615281" y="6231160"/>
                <a:chExt cx="1600288" cy="649038"/>
              </a:xfrm>
            </p:grpSpPr>
            <p:grpSp>
              <p:nvGrpSpPr>
                <p:cNvPr id="49" name="Group 48">
                  <a:extLst>
                    <a:ext uri="{FF2B5EF4-FFF2-40B4-BE49-F238E27FC236}">
                      <a16:creationId xmlns:a16="http://schemas.microsoft.com/office/drawing/2014/main" id="{A79931CB-557F-CD1A-288D-7ECBFF69FFAE}"/>
                    </a:ext>
                  </a:extLst>
                </p:cNvPr>
                <p:cNvGrpSpPr/>
                <p:nvPr/>
              </p:nvGrpSpPr>
              <p:grpSpPr>
                <a:xfrm>
                  <a:off x="8115882" y="6231160"/>
                  <a:ext cx="1099687" cy="649038"/>
                  <a:chOff x="1828800" y="4572000"/>
                  <a:chExt cx="1099687" cy="649038"/>
                </a:xfrm>
              </p:grpSpPr>
              <p:sp>
                <p:nvSpPr>
                  <p:cNvPr id="52" name="TextBox 51">
                    <a:extLst>
                      <a:ext uri="{FF2B5EF4-FFF2-40B4-BE49-F238E27FC236}">
                        <a16:creationId xmlns:a16="http://schemas.microsoft.com/office/drawing/2014/main" id="{CF7E2744-8505-7EAE-C6B2-8A267ADB637C}"/>
                      </a:ext>
                    </a:extLst>
                  </p:cNvPr>
                  <p:cNvSpPr txBox="1"/>
                  <p:nvPr/>
                </p:nvSpPr>
                <p:spPr>
                  <a:xfrm>
                    <a:off x="1828800" y="4572000"/>
                    <a:ext cx="731520" cy="646331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dirty="0">
                        <a:latin typeface="Calibri" panose="020F0502020204030204" pitchFamily="34" charset="0"/>
                        <a:ea typeface="CMU Bright" panose="02000603000000000000" pitchFamily="2" charset="0"/>
                        <a:cs typeface="Calibri" panose="020F0502020204030204" pitchFamily="34" charset="0"/>
                      </a:rPr>
                      <a:t>Sam</a:t>
                    </a:r>
                  </a:p>
                  <a:p>
                    <a:pPr algn="ctr"/>
                    <a:r>
                      <a:rPr lang="en-US" dirty="0">
                        <a:latin typeface="Calibri" panose="020F0502020204030204" pitchFamily="34" charset="0"/>
                        <a:ea typeface="CMU Bright" panose="02000603000000000000" pitchFamily="2" charset="0"/>
                        <a:cs typeface="Calibri" panose="020F0502020204030204" pitchFamily="34" charset="0"/>
                      </a:rPr>
                      <a:t>1955</a:t>
                    </a:r>
                  </a:p>
                </p:txBody>
              </p:sp>
              <p:sp>
                <p:nvSpPr>
                  <p:cNvPr id="53" name="TextBox 52">
                    <a:extLst>
                      <a:ext uri="{FF2B5EF4-FFF2-40B4-BE49-F238E27FC236}">
                        <a16:creationId xmlns:a16="http://schemas.microsoft.com/office/drawing/2014/main" id="{7B3BE8C9-3371-C158-F311-9A0826976DBB}"/>
                      </a:ext>
                    </a:extLst>
                  </p:cNvPr>
                  <p:cNvSpPr txBox="1"/>
                  <p:nvPr/>
                </p:nvSpPr>
                <p:spPr>
                  <a:xfrm>
                    <a:off x="2562727" y="4574707"/>
                    <a:ext cx="365760" cy="646331"/>
                  </a:xfrm>
                  <a:prstGeom prst="rect">
                    <a:avLst/>
                  </a:prstGeom>
                  <a:solidFill>
                    <a:srgbClr val="D6D6F5"/>
                  </a:solidFill>
                  <a:ln w="25400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endParaRPr lang="en-US" dirty="0">
                      <a:latin typeface="Calibri" panose="020F0502020204030204" pitchFamily="34" charset="0"/>
                      <a:ea typeface="CMU Bright" panose="02000603000000000000" pitchFamily="2" charset="0"/>
                      <a:cs typeface="Calibri" panose="020F0502020204030204" pitchFamily="34" charset="0"/>
                    </a:endParaRPr>
                  </a:p>
                  <a:p>
                    <a:pPr algn="ctr"/>
                    <a:endParaRPr lang="en-US" dirty="0">
                      <a:latin typeface="Calibri" panose="020F0502020204030204" pitchFamily="34" charset="0"/>
                      <a:ea typeface="CMU Bright" panose="02000603000000000000" pitchFamily="2" charset="0"/>
                      <a:cs typeface="Calibri" panose="020F0502020204030204" pitchFamily="34" charset="0"/>
                    </a:endParaRPr>
                  </a:p>
                </p:txBody>
              </p:sp>
            </p:grpSp>
            <p:cxnSp>
              <p:nvCxnSpPr>
                <p:cNvPr id="51" name="Straight Arrow Connector 50">
                  <a:extLst>
                    <a:ext uri="{FF2B5EF4-FFF2-40B4-BE49-F238E27FC236}">
                      <a16:creationId xmlns:a16="http://schemas.microsoft.com/office/drawing/2014/main" id="{A51A83E7-F5C6-C272-02DB-6270AD6752AF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7615281" y="6576822"/>
                  <a:ext cx="500992" cy="0"/>
                </a:xfrm>
                <a:prstGeom prst="straightConnector1">
                  <a:avLst/>
                </a:prstGeom>
                <a:noFill/>
                <a:ln w="38100" cap="flat" cmpd="sng" algn="ctr">
                  <a:solidFill>
                    <a:srgbClr val="FFC000"/>
                  </a:solidFill>
                  <a:prstDash val="solid"/>
                  <a:round/>
                  <a:headEnd type="oval" w="med" len="med"/>
                  <a:tailEnd type="stealth"/>
                </a:ln>
                <a:effectLst>
                  <a:glow rad="25400">
                    <a:schemeClr val="tx1"/>
                  </a:glow>
                </a:effectLst>
              </p:spPr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5D3C8B1A-8D2F-12FC-C513-1D611426B105}"/>
                      </a:ext>
                    </a:extLst>
                  </p:cNvPr>
                  <p:cNvSpPr txBox="1"/>
                  <p:nvPr/>
                </p:nvSpPr>
                <p:spPr>
                  <a:xfrm>
                    <a:off x="10870738" y="4354188"/>
                    <a:ext cx="365760" cy="369332"/>
                  </a:xfrm>
                  <a:prstGeom prst="rect">
                    <a:avLst/>
                  </a:prstGeom>
                  <a:noFill/>
                  <a:effectLst/>
                </p:spPr>
                <p:txBody>
                  <a:bodyPr wrap="square" t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MU Bright" panose="02000603000000000000" pitchFamily="2" charset="0"/>
                            </a:rPr>
                            <m:t>∅</m:t>
                          </m:r>
                        </m:oMath>
                      </m:oMathPara>
                    </a14:m>
                    <a:endParaRPr lang="en-US" dirty="0" err="1">
                      <a:solidFill>
                        <a:srgbClr val="FFC000"/>
                      </a:solidFill>
                      <a:effectLst>
                        <a:glow rad="25400">
                          <a:schemeClr val="tx1"/>
                        </a:glow>
                      </a:effectLst>
                      <a:latin typeface="Calibri" panose="020F0502020204030204" pitchFamily="34" charset="0"/>
                      <a:ea typeface="CMU Bright" panose="02000603000000000000" pitchFamily="2" charset="0"/>
                      <a:cs typeface="Calibri" panose="020F050202020403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5D3C8B1A-8D2F-12FC-C513-1D611426B10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870738" y="4354188"/>
                    <a:ext cx="365760" cy="36933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10345" r="-13793" b="-20000"/>
                    </a:stretch>
                  </a:blipFill>
                  <a:effectLst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A9776C0-6E09-1BE4-121B-FAF2B314235E}"/>
              </a:ext>
            </a:extLst>
          </p:cNvPr>
          <p:cNvGrpSpPr/>
          <p:nvPr/>
        </p:nvGrpSpPr>
        <p:grpSpPr>
          <a:xfrm>
            <a:off x="10363052" y="2446568"/>
            <a:ext cx="1795429" cy="654412"/>
            <a:chOff x="9481088" y="3707908"/>
            <a:chExt cx="1795429" cy="654412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F0CBC887-B0E9-4931-F404-38F91F168082}"/>
                </a:ext>
              </a:extLst>
            </p:cNvPr>
            <p:cNvSpPr txBox="1"/>
            <p:nvPr/>
          </p:nvSpPr>
          <p:spPr>
            <a:xfrm>
              <a:off x="9481088" y="3707908"/>
              <a:ext cx="365760" cy="646331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sz="2000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  <a:p>
              <a:pPr algn="ctr"/>
              <a:endParaRPr lang="en-US" sz="1600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58471EC5-4508-662F-06E6-80C56F4112A6}"/>
                </a:ext>
              </a:extLst>
            </p:cNvPr>
            <p:cNvGrpSpPr/>
            <p:nvPr/>
          </p:nvGrpSpPr>
          <p:grpSpPr>
            <a:xfrm>
              <a:off x="10169333" y="3710975"/>
              <a:ext cx="1107184" cy="651345"/>
              <a:chOff x="1828800" y="4572000"/>
              <a:chExt cx="1107184" cy="651345"/>
            </a:xfrm>
          </p:grpSpPr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04AA97B-567B-7769-9DE2-4561087D80F7}"/>
                  </a:ext>
                </a:extLst>
              </p:cNvPr>
              <p:cNvSpPr txBox="1"/>
              <p:nvPr/>
            </p:nvSpPr>
            <p:spPr>
              <a:xfrm>
                <a:off x="2570224" y="4577014"/>
                <a:ext cx="365760" cy="646331"/>
              </a:xfrm>
              <a:prstGeom prst="rect">
                <a:avLst/>
              </a:prstGeom>
              <a:solidFill>
                <a:srgbClr val="D6D6F5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  <a:p>
                <a:pPr algn="ctr"/>
                <a:endPara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F539BAC3-EA81-8099-58B2-5029C45EEE2F}"/>
                  </a:ext>
                </a:extLst>
              </p:cNvPr>
              <p:cNvSpPr txBox="1"/>
              <p:nvPr/>
            </p:nvSpPr>
            <p:spPr>
              <a:xfrm>
                <a:off x="1828800" y="4572000"/>
                <a:ext cx="731520" cy="64633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Zoe</a:t>
                </a:r>
              </a:p>
              <a:p>
                <a:pPr algn="ctr"/>
                <a:r>
                  <a: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2022</a:t>
                </a:r>
              </a:p>
            </p:txBody>
          </p:sp>
        </p:grp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E4023A78-C092-48C1-F3FA-ADAE416AD817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9736348" y="4047042"/>
              <a:ext cx="423081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B38F9A46-05ED-645A-A2A4-D64BFC8CD977}"/>
                    </a:ext>
                  </a:extLst>
                </p:cNvPr>
                <p:cNvSpPr txBox="1"/>
                <p:nvPr/>
              </p:nvSpPr>
              <p:spPr>
                <a:xfrm>
                  <a:off x="10910757" y="3877185"/>
                  <a:ext cx="365760" cy="369332"/>
                </a:xfrm>
                <a:prstGeom prst="rect">
                  <a:avLst/>
                </a:prstGeom>
                <a:noFill/>
                <a:effectLst/>
              </p:spPr>
              <p:txBody>
                <a:bodyPr wrap="square" t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MU Bright" panose="02000603000000000000" pitchFamily="2" charset="0"/>
                          </a:rPr>
                          <m:t>∅</m:t>
                        </m:r>
                      </m:oMath>
                    </m:oMathPara>
                  </a14:m>
                  <a:endParaRPr lang="en-US" dirty="0" err="1">
                    <a:solidFill>
                      <a:srgbClr val="FFC000"/>
                    </a:solidFill>
                    <a:effectLst>
                      <a:glow rad="25400">
                        <a:schemeClr val="tx1"/>
                      </a:glow>
                    </a:effectLst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B38F9A46-05ED-645A-A2A4-D64BFC8CD97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10757" y="3877185"/>
                  <a:ext cx="365760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6667" r="-10000" b="-16667"/>
                  </a:stretch>
                </a:blipFill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38539BC-3B73-74A5-36A1-5BCFE2E66C5A}"/>
              </a:ext>
            </a:extLst>
          </p:cNvPr>
          <p:cNvGrpSpPr/>
          <p:nvPr/>
        </p:nvGrpSpPr>
        <p:grpSpPr>
          <a:xfrm>
            <a:off x="8947867" y="3847242"/>
            <a:ext cx="1765887" cy="707886"/>
            <a:chOff x="8857494" y="5542059"/>
            <a:chExt cx="1765887" cy="707886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347C724E-DA44-6E85-70FA-AFBF221DBC35}"/>
                </a:ext>
              </a:extLst>
            </p:cNvPr>
            <p:cNvSpPr txBox="1"/>
            <p:nvPr/>
          </p:nvSpPr>
          <p:spPr>
            <a:xfrm>
              <a:off x="8857494" y="5542059"/>
              <a:ext cx="365760" cy="707886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sz="2000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  <a:p>
              <a:pPr algn="ctr"/>
              <a:endParaRPr lang="en-US" sz="2000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8C0DDB63-52D0-42C4-1CDA-0BB7043B264D}"/>
                </a:ext>
              </a:extLst>
            </p:cNvPr>
            <p:cNvGrpSpPr/>
            <p:nvPr/>
          </p:nvGrpSpPr>
          <p:grpSpPr>
            <a:xfrm>
              <a:off x="9072754" y="5585755"/>
              <a:ext cx="1550627" cy="651345"/>
              <a:chOff x="8486566" y="1053865"/>
              <a:chExt cx="1550627" cy="651345"/>
            </a:xfrm>
          </p:grpSpPr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91692E50-16F6-1357-B045-91E8B646E1DA}"/>
                  </a:ext>
                </a:extLst>
              </p:cNvPr>
              <p:cNvGrpSpPr/>
              <p:nvPr/>
            </p:nvGrpSpPr>
            <p:grpSpPr>
              <a:xfrm>
                <a:off x="8905712" y="1053865"/>
                <a:ext cx="1131481" cy="651345"/>
                <a:chOff x="9356133" y="6236190"/>
                <a:chExt cx="1131481" cy="651345"/>
              </a:xfrm>
            </p:grpSpPr>
            <p:grpSp>
              <p:nvGrpSpPr>
                <p:cNvPr id="29" name="Group 28">
                  <a:extLst>
                    <a:ext uri="{FF2B5EF4-FFF2-40B4-BE49-F238E27FC236}">
                      <a16:creationId xmlns:a16="http://schemas.microsoft.com/office/drawing/2014/main" id="{94170ED1-D984-A1C0-2D89-8663F5E984F6}"/>
                    </a:ext>
                  </a:extLst>
                </p:cNvPr>
                <p:cNvGrpSpPr/>
                <p:nvPr/>
              </p:nvGrpSpPr>
              <p:grpSpPr>
                <a:xfrm>
                  <a:off x="9356133" y="6236190"/>
                  <a:ext cx="1107184" cy="651345"/>
                  <a:chOff x="1719259" y="4589932"/>
                  <a:chExt cx="1107184" cy="651345"/>
                </a:xfrm>
              </p:grpSpPr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5DA1F361-2D47-D89B-AD2A-8528CA8DCCA2}"/>
                      </a:ext>
                    </a:extLst>
                  </p:cNvPr>
                  <p:cNvSpPr txBox="1"/>
                  <p:nvPr/>
                </p:nvSpPr>
                <p:spPr>
                  <a:xfrm>
                    <a:off x="2460683" y="4594946"/>
                    <a:ext cx="365760" cy="646331"/>
                  </a:xfrm>
                  <a:prstGeom prst="rect">
                    <a:avLst/>
                  </a:prstGeom>
                  <a:solidFill>
                    <a:srgbClr val="D6D6F5"/>
                  </a:solidFill>
                  <a:ln w="25400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endParaRPr lang="en-US" dirty="0">
                      <a:latin typeface="Calibri" panose="020F0502020204030204" pitchFamily="34" charset="0"/>
                      <a:ea typeface="CMU Bright" panose="02000603000000000000" pitchFamily="2" charset="0"/>
                      <a:cs typeface="Calibri" panose="020F0502020204030204" pitchFamily="34" charset="0"/>
                    </a:endParaRPr>
                  </a:p>
                  <a:p>
                    <a:pPr algn="ctr"/>
                    <a:endParaRPr lang="en-US" dirty="0">
                      <a:latin typeface="Calibri" panose="020F0502020204030204" pitchFamily="34" charset="0"/>
                      <a:ea typeface="CMU Bright" panose="02000603000000000000" pitchFamily="2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2" name="TextBox 41">
                    <a:extLst>
                      <a:ext uri="{FF2B5EF4-FFF2-40B4-BE49-F238E27FC236}">
                        <a16:creationId xmlns:a16="http://schemas.microsoft.com/office/drawing/2014/main" id="{47C45FF6-50BC-09FC-7A56-028C91B352E0}"/>
                      </a:ext>
                    </a:extLst>
                  </p:cNvPr>
                  <p:cNvSpPr txBox="1"/>
                  <p:nvPr/>
                </p:nvSpPr>
                <p:spPr>
                  <a:xfrm>
                    <a:off x="1719259" y="4589932"/>
                    <a:ext cx="731520" cy="646331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dirty="0">
                        <a:latin typeface="Calibri" panose="020F0502020204030204" pitchFamily="34" charset="0"/>
                        <a:ea typeface="CMU Bright" panose="02000603000000000000" pitchFamily="2" charset="0"/>
                        <a:cs typeface="Calibri" panose="020F0502020204030204" pitchFamily="34" charset="0"/>
                      </a:rPr>
                      <a:t>Pat</a:t>
                    </a:r>
                  </a:p>
                  <a:p>
                    <a:pPr algn="ctr"/>
                    <a:r>
                      <a:rPr lang="en-US" dirty="0">
                        <a:latin typeface="Calibri" panose="020F0502020204030204" pitchFamily="34" charset="0"/>
                        <a:ea typeface="CMU Bright" panose="02000603000000000000" pitchFamily="2" charset="0"/>
                        <a:cs typeface="Calibri" panose="020F0502020204030204" pitchFamily="34" charset="0"/>
                      </a:rPr>
                      <a:t>1933</a:t>
                    </a:r>
                  </a:p>
                </p:txBody>
              </p: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3" name="TextBox 32">
                      <a:extLst>
                        <a:ext uri="{FF2B5EF4-FFF2-40B4-BE49-F238E27FC236}">
                          <a16:creationId xmlns:a16="http://schemas.microsoft.com/office/drawing/2014/main" id="{D75B593A-E432-B0AB-83C0-FD67F42DC58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0121854" y="6371982"/>
                      <a:ext cx="365760" cy="369332"/>
                    </a:xfrm>
                    <a:prstGeom prst="rect">
                      <a:avLst/>
                    </a:prstGeom>
                    <a:noFill/>
                    <a:effectLst/>
                  </p:spPr>
                  <p:txBody>
                    <a:bodyPr wrap="square" t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i="1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MU Bright" panose="02000603000000000000" pitchFamily="2" charset="0"/>
                              </a:rPr>
                              <m:t>∅</m:t>
                            </m:r>
                          </m:oMath>
                        </m:oMathPara>
                      </a14:m>
                      <a:endParaRPr lang="en-US" dirty="0" err="1">
                        <a:solidFill>
                          <a:srgbClr val="FFC000"/>
                        </a:solidFill>
                        <a:effectLst>
                          <a:glow rad="25400">
                            <a:schemeClr val="tx1"/>
                          </a:glow>
                        </a:effectLst>
                        <a:latin typeface="Calibri" panose="020F0502020204030204" pitchFamily="34" charset="0"/>
                        <a:ea typeface="CMU Bright" panose="02000603000000000000" pitchFamily="2" charset="0"/>
                        <a:cs typeface="Calibri" panose="020F0502020204030204" pitchFamily="34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33" name="TextBox 32">
                      <a:extLst>
                        <a:ext uri="{FF2B5EF4-FFF2-40B4-BE49-F238E27FC236}">
                          <a16:creationId xmlns:a16="http://schemas.microsoft.com/office/drawing/2014/main" id="{D75B593A-E432-B0AB-83C0-FD67F42DC58B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0121854" y="6371982"/>
                      <a:ext cx="365760" cy="369332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 l="-10345" r="-13793" b="-16129"/>
                      </a:stretch>
                    </a:blipFill>
                    <a:effectLst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E5B535D7-5C4C-F4EE-EB98-05EF364F0C00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8486566" y="1356391"/>
                <a:ext cx="423081" cy="0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FFC000"/>
                </a:solidFill>
                <a:prstDash val="solid"/>
                <a:round/>
                <a:headEnd type="oval" w="med" len="med"/>
                <a:tailEnd type="stealth"/>
              </a:ln>
              <a:effectLst>
                <a:glow rad="25400">
                  <a:schemeClr val="tx1"/>
                </a:glow>
              </a:effectLst>
            </p:spPr>
          </p:cxnSp>
        </p:grpSp>
      </p:grp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2AEFCE33-0FB1-CC26-7B4B-E2FCB2B7FC5E}"/>
              </a:ext>
            </a:extLst>
          </p:cNvPr>
          <p:cNvSpPr/>
          <p:nvPr/>
        </p:nvSpPr>
        <p:spPr bwMode="auto">
          <a:xfrm>
            <a:off x="8629430" y="640001"/>
            <a:ext cx="2929819" cy="1444485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node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year;</a:t>
            </a:r>
          </a:p>
          <a:p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char *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name;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node </a:t>
            </a:r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next;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1834963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3F7E0-1730-F74F-9441-376DBFC3E5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7473" y="300135"/>
            <a:ext cx="10515600" cy="451852"/>
          </a:xfrm>
        </p:spPr>
        <p:txBody>
          <a:bodyPr/>
          <a:lstStyle/>
          <a:p>
            <a:r>
              <a:rPr lang="en-US" dirty="0"/>
              <a:t>Accessing members of a struct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7A8E51-5D08-FF4B-B74E-738BEB495C91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77473" y="1097427"/>
            <a:ext cx="11102449" cy="4847515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lvl="2"/>
            <a:endParaRPr lang="en-US" sz="2000" dirty="0">
              <a:solidFill>
                <a:srgbClr val="0070C0"/>
              </a:solidFill>
            </a:endParaRPr>
          </a:p>
          <a:p>
            <a:pPr lvl="2"/>
            <a:endParaRPr lang="en-US" sz="2000" dirty="0">
              <a:solidFill>
                <a:srgbClr val="0070C0"/>
              </a:solidFill>
            </a:endParaRPr>
          </a:p>
          <a:p>
            <a:pPr lvl="2"/>
            <a:endParaRPr lang="en-US" sz="2000" dirty="0">
              <a:solidFill>
                <a:srgbClr val="0070C0"/>
              </a:solidFill>
            </a:endParaRPr>
          </a:p>
          <a:p>
            <a:pPr lvl="2"/>
            <a:endParaRPr lang="en-US" sz="2000" dirty="0">
              <a:solidFill>
                <a:srgbClr val="0070C0"/>
              </a:solidFill>
            </a:endParaRPr>
          </a:p>
          <a:p>
            <a:endParaRPr lang="en-US" sz="2200" dirty="0">
              <a:solidFill>
                <a:schemeClr val="accent6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200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You can create an array of structs and initialize them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0873FE6-BD05-074B-A980-A701E22AC76C}"/>
              </a:ext>
            </a:extLst>
          </p:cNvPr>
          <p:cNvSpPr txBox="1">
            <a:spLocks/>
          </p:cNvSpPr>
          <p:nvPr/>
        </p:nvSpPr>
        <p:spPr bwMode="auto">
          <a:xfrm>
            <a:off x="963653" y="1200011"/>
            <a:ext cx="6483099" cy="132153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SzPct val="60000"/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649224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SzPct val="11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914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SzPct val="8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170432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Char char="–"/>
              <a:defRPr sz="1800">
                <a:solidFill>
                  <a:schemeClr val="tx1"/>
                </a:solidFill>
                <a:latin typeface="Calibri" pitchFamily="34" charset="0"/>
              </a:defRPr>
            </a:lvl4pPr>
            <a:lvl5pPr marL="1444752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Char char="»"/>
              <a:defRPr sz="18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Arial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Arial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Arial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altLang="en-US" sz="2000" b="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date </a:t>
            </a:r>
            <a:r>
              <a:rPr lang="en-US" altLang="en-US" sz="2000" b="0" dirty="0">
                <a:latin typeface="Consolas" panose="020B0609020204030204" pitchFamily="49" charset="0"/>
                <a:cs typeface="Consolas" panose="020B0609020204030204" pitchFamily="49" charset="0"/>
              </a:rPr>
              <a:t>{	     </a:t>
            </a:r>
            <a:r>
              <a:rPr lang="en-US" altLang="en-US" sz="2000" b="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defining struct type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en-US" sz="2000" b="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en-US" sz="2000" b="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month;    </a:t>
            </a:r>
            <a:r>
              <a:rPr lang="en-US" altLang="en-US" sz="2000" b="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member month</a:t>
            </a:r>
            <a:endParaRPr lang="en-US" altLang="en-US" sz="2000" b="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altLang="en-US" sz="2000" b="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int day;</a:t>
            </a:r>
            <a:r>
              <a:rPr lang="en-US" altLang="en-US" sz="2000" b="0" dirty="0">
                <a:latin typeface="Consolas" panose="020B0609020204030204" pitchFamily="49" charset="0"/>
                <a:cs typeface="Consolas" panose="020B0609020204030204" pitchFamily="49" charset="0"/>
              </a:rPr>
              <a:t>	     </a:t>
            </a:r>
            <a:r>
              <a:rPr lang="en-US" altLang="en-US" sz="2000" b="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member date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en-US" sz="2000" b="0" dirty="0"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86A0A7D-26F5-752C-4451-2B9CF6D64F34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1F5BBEC-0D80-D597-EEAC-898BAF780C7B}"/>
              </a:ext>
            </a:extLst>
          </p:cNvPr>
          <p:cNvSpPr txBox="1">
            <a:spLocks/>
          </p:cNvSpPr>
          <p:nvPr/>
        </p:nvSpPr>
        <p:spPr bwMode="auto">
          <a:xfrm>
            <a:off x="854910" y="3680160"/>
            <a:ext cx="7548233" cy="121725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SzPct val="60000"/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649224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SzPct val="11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914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SzPct val="8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170432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Char char="–"/>
              <a:defRPr sz="1800">
                <a:solidFill>
                  <a:schemeClr val="tx1"/>
                </a:solidFill>
                <a:latin typeface="Calibri" pitchFamily="34" charset="0"/>
              </a:defRPr>
            </a:lvl4pPr>
            <a:lvl5pPr marL="1444752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Char char="»"/>
              <a:defRPr sz="18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Arial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Arial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Arial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altLang="en-US" sz="2000" b="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date </a:t>
            </a:r>
            <a:r>
              <a:rPr lang="en-US" altLang="en-US" sz="2000" b="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quarter[] =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en-US" sz="2000" b="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{ {1,2}, {3,4}, {5,6}, {7,8}, {9,10} };</a:t>
            </a:r>
          </a:p>
          <a:p>
            <a:pPr marL="0" indent="0">
              <a:spcBef>
                <a:spcPts val="0"/>
              </a:spcBef>
              <a:buNone/>
            </a:pPr>
            <a:endParaRPr lang="en-US" altLang="en-US" sz="1100" b="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altLang="en-US" sz="2000" b="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altLang="en-US" sz="2000" b="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cnt</a:t>
            </a:r>
            <a:r>
              <a:rPr lang="en-US" altLang="en-US" sz="2000" b="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altLang="en-US" sz="2000" b="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altLang="en-US" sz="2000" b="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(quarter)/</a:t>
            </a:r>
            <a:r>
              <a:rPr lang="en-US" altLang="en-US" sz="2000" b="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altLang="en-US" sz="2000" b="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(*quarter);  </a:t>
            </a:r>
            <a:r>
              <a:rPr lang="en-US" altLang="en-US" sz="2000" b="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= 5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A2D64A9-E4FA-1380-1E40-009068A27B39}"/>
              </a:ext>
            </a:extLst>
          </p:cNvPr>
          <p:cNvGrpSpPr/>
          <p:nvPr/>
        </p:nvGrpSpPr>
        <p:grpSpPr>
          <a:xfrm>
            <a:off x="10688895" y="3037402"/>
            <a:ext cx="677955" cy="738446"/>
            <a:chOff x="8190076" y="522746"/>
            <a:chExt cx="677955" cy="738446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51CBA97-5187-6AA5-1110-8751BF4EB525}"/>
                </a:ext>
              </a:extLst>
            </p:cNvPr>
            <p:cNvSpPr txBox="1"/>
            <p:nvPr/>
          </p:nvSpPr>
          <p:spPr>
            <a:xfrm>
              <a:off x="8190076" y="891860"/>
              <a:ext cx="677377" cy="369332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rgbClr val="2C895B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2"/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02F6388-663C-3CE4-9AA8-28C19859BEE8}"/>
                </a:ext>
              </a:extLst>
            </p:cNvPr>
            <p:cNvSpPr txBox="1"/>
            <p:nvPr/>
          </p:nvSpPr>
          <p:spPr>
            <a:xfrm>
              <a:off x="8190654" y="522746"/>
              <a:ext cx="677377" cy="369332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rgbClr val="2C895B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2"/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6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C8C72AE-8F99-B0F2-4998-6795E31568CC}"/>
              </a:ext>
            </a:extLst>
          </p:cNvPr>
          <p:cNvGrpSpPr/>
          <p:nvPr/>
        </p:nvGrpSpPr>
        <p:grpSpPr>
          <a:xfrm>
            <a:off x="10683250" y="3829114"/>
            <a:ext cx="677955" cy="738446"/>
            <a:chOff x="7554387" y="2574875"/>
            <a:chExt cx="677955" cy="738446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B981BF4E-35E9-7D7F-3B61-5E9F050B512B}"/>
                </a:ext>
              </a:extLst>
            </p:cNvPr>
            <p:cNvSpPr txBox="1"/>
            <p:nvPr/>
          </p:nvSpPr>
          <p:spPr>
            <a:xfrm>
              <a:off x="7554387" y="2943989"/>
              <a:ext cx="677377" cy="369332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rgbClr val="2C895B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2"/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AE2DDDCA-88FD-676B-1E91-C2C88929E3D8}"/>
                </a:ext>
              </a:extLst>
            </p:cNvPr>
            <p:cNvSpPr txBox="1"/>
            <p:nvPr/>
          </p:nvSpPr>
          <p:spPr>
            <a:xfrm>
              <a:off x="7554965" y="2574875"/>
              <a:ext cx="677377" cy="369332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rgbClr val="2C895B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2"/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4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E2E82186-BDB6-CFE3-05C7-77C4CCBD87D3}"/>
              </a:ext>
            </a:extLst>
          </p:cNvPr>
          <p:cNvGrpSpPr/>
          <p:nvPr/>
        </p:nvGrpSpPr>
        <p:grpSpPr>
          <a:xfrm>
            <a:off x="10683250" y="4620553"/>
            <a:ext cx="677955" cy="738446"/>
            <a:chOff x="7749204" y="3560371"/>
            <a:chExt cx="677955" cy="738446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2264D42D-7A7A-B48D-A7DB-A3026916A360}"/>
                </a:ext>
              </a:extLst>
            </p:cNvPr>
            <p:cNvSpPr txBox="1"/>
            <p:nvPr/>
          </p:nvSpPr>
          <p:spPr>
            <a:xfrm>
              <a:off x="7749204" y="3929485"/>
              <a:ext cx="677377" cy="369332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rgbClr val="2C895B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2"/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E3CF3374-D93A-C8CC-9815-359C538870BD}"/>
                </a:ext>
              </a:extLst>
            </p:cNvPr>
            <p:cNvSpPr txBox="1"/>
            <p:nvPr/>
          </p:nvSpPr>
          <p:spPr>
            <a:xfrm>
              <a:off x="7749782" y="3560371"/>
              <a:ext cx="677377" cy="369332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rgbClr val="2C895B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2"/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2</a:t>
              </a:r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3CBEA5E2-3D7F-D936-3744-8EC8ACFD33FA}"/>
              </a:ext>
            </a:extLst>
          </p:cNvPr>
          <p:cNvSpPr txBox="1"/>
          <p:nvPr/>
        </p:nvSpPr>
        <p:spPr>
          <a:xfrm>
            <a:off x="9751417" y="4195641"/>
            <a:ext cx="935265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rgbClr val="2C895B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rPr>
              <a:t>month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71D65DC-C9E3-AC22-8E03-693D8980DE5E}"/>
              </a:ext>
            </a:extLst>
          </p:cNvPr>
          <p:cNvSpPr txBox="1"/>
          <p:nvPr/>
        </p:nvSpPr>
        <p:spPr>
          <a:xfrm>
            <a:off x="9754208" y="3824427"/>
            <a:ext cx="935265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rgbClr val="2C895B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rPr>
              <a:t>day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B12EA9B-C907-FB5A-2935-06D5CA6E583A}"/>
              </a:ext>
            </a:extLst>
          </p:cNvPr>
          <p:cNvSpPr txBox="1"/>
          <p:nvPr/>
        </p:nvSpPr>
        <p:spPr>
          <a:xfrm>
            <a:off x="9751417" y="3403629"/>
            <a:ext cx="935265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rgbClr val="2C895B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rPr>
              <a:t>month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99CC3F0-DA81-84DE-5154-4180C87DD171}"/>
              </a:ext>
            </a:extLst>
          </p:cNvPr>
          <p:cNvSpPr txBox="1"/>
          <p:nvPr/>
        </p:nvSpPr>
        <p:spPr>
          <a:xfrm>
            <a:off x="9754208" y="3032415"/>
            <a:ext cx="935265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rgbClr val="2C895B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rPr>
              <a:t>day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576B49B0-DE4D-B1CF-5D68-3ACA80E090C2}"/>
              </a:ext>
            </a:extLst>
          </p:cNvPr>
          <p:cNvSpPr txBox="1"/>
          <p:nvPr/>
        </p:nvSpPr>
        <p:spPr>
          <a:xfrm>
            <a:off x="9750839" y="4985459"/>
            <a:ext cx="935265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rgbClr val="2C895B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rPr>
              <a:t>month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A0AF7B9-3FF2-F2A9-6C56-F0757F1586F5}"/>
              </a:ext>
            </a:extLst>
          </p:cNvPr>
          <p:cNvSpPr txBox="1"/>
          <p:nvPr/>
        </p:nvSpPr>
        <p:spPr>
          <a:xfrm>
            <a:off x="9753630" y="4614245"/>
            <a:ext cx="935265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rgbClr val="2C895B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rPr>
              <a:t>day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6E792E8-A262-D077-751C-B3F9318B1964}"/>
              </a:ext>
            </a:extLst>
          </p:cNvPr>
          <p:cNvSpPr txBox="1"/>
          <p:nvPr/>
        </p:nvSpPr>
        <p:spPr>
          <a:xfrm>
            <a:off x="8627117" y="5005577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quarter[0]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79EB1F7F-F4F2-45F9-E42D-38766C4A716D}"/>
              </a:ext>
            </a:extLst>
          </p:cNvPr>
          <p:cNvSpPr txBox="1"/>
          <p:nvPr/>
        </p:nvSpPr>
        <p:spPr>
          <a:xfrm>
            <a:off x="8627117" y="4218467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quarter[1]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771FAE3-DCD6-9610-63AE-01AEF1EDB48A}"/>
              </a:ext>
            </a:extLst>
          </p:cNvPr>
          <p:cNvSpPr txBox="1"/>
          <p:nvPr/>
        </p:nvSpPr>
        <p:spPr>
          <a:xfrm>
            <a:off x="8635024" y="3430944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quarter[2]</a:t>
            </a: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3FE84E44-6B35-D006-11DB-59E0BD5F3641}"/>
              </a:ext>
            </a:extLst>
          </p:cNvPr>
          <p:cNvGrpSpPr/>
          <p:nvPr/>
        </p:nvGrpSpPr>
        <p:grpSpPr>
          <a:xfrm>
            <a:off x="10683250" y="2243810"/>
            <a:ext cx="677955" cy="738446"/>
            <a:chOff x="8190076" y="522746"/>
            <a:chExt cx="677955" cy="738446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622E9B4A-C0CD-4498-3784-2DA47A1EE3CF}"/>
                </a:ext>
              </a:extLst>
            </p:cNvPr>
            <p:cNvSpPr txBox="1"/>
            <p:nvPr/>
          </p:nvSpPr>
          <p:spPr>
            <a:xfrm>
              <a:off x="8190076" y="891860"/>
              <a:ext cx="677377" cy="369332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rgbClr val="2C895B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2"/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0DC744DA-C8D6-1BDA-691E-92DF6AABE6B2}"/>
                </a:ext>
              </a:extLst>
            </p:cNvPr>
            <p:cNvSpPr txBox="1"/>
            <p:nvPr/>
          </p:nvSpPr>
          <p:spPr>
            <a:xfrm>
              <a:off x="8190654" y="522746"/>
              <a:ext cx="677377" cy="369332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rgbClr val="2C895B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2"/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8</a:t>
              </a:r>
            </a:p>
          </p:txBody>
        </p:sp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9C7A4F92-CB40-5065-4AAB-875DAAF9BD6D}"/>
              </a:ext>
            </a:extLst>
          </p:cNvPr>
          <p:cNvSpPr txBox="1"/>
          <p:nvPr/>
        </p:nvSpPr>
        <p:spPr>
          <a:xfrm>
            <a:off x="9745772" y="2616215"/>
            <a:ext cx="935265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rgbClr val="2C895B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rPr>
              <a:t>month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9AE6E9B2-21AC-A4FF-FB83-9665C8482B5B}"/>
              </a:ext>
            </a:extLst>
          </p:cNvPr>
          <p:cNvSpPr txBox="1"/>
          <p:nvPr/>
        </p:nvSpPr>
        <p:spPr>
          <a:xfrm>
            <a:off x="9748563" y="2245001"/>
            <a:ext cx="935265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rgbClr val="2C895B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rPr>
              <a:t>day</a:t>
            </a: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14BF85E0-16FB-D550-2A4C-78B9A252368F}"/>
              </a:ext>
            </a:extLst>
          </p:cNvPr>
          <p:cNvGrpSpPr/>
          <p:nvPr/>
        </p:nvGrpSpPr>
        <p:grpSpPr>
          <a:xfrm>
            <a:off x="10681037" y="1464527"/>
            <a:ext cx="677955" cy="738446"/>
            <a:chOff x="8190076" y="522746"/>
            <a:chExt cx="677955" cy="738446"/>
          </a:xfrm>
        </p:grpSpPr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AE7BEBD2-E4EE-AB04-7CD1-31FC9281F5F4}"/>
                </a:ext>
              </a:extLst>
            </p:cNvPr>
            <p:cNvSpPr txBox="1"/>
            <p:nvPr/>
          </p:nvSpPr>
          <p:spPr>
            <a:xfrm>
              <a:off x="8190076" y="891860"/>
              <a:ext cx="677377" cy="369332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rgbClr val="2C895B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2"/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31B2DF00-BADB-7E41-A15E-27134E9EF543}"/>
                </a:ext>
              </a:extLst>
            </p:cNvPr>
            <p:cNvSpPr txBox="1"/>
            <p:nvPr/>
          </p:nvSpPr>
          <p:spPr>
            <a:xfrm>
              <a:off x="8190654" y="522746"/>
              <a:ext cx="677377" cy="369332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rgbClr val="2C895B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2"/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10</a:t>
              </a:r>
            </a:p>
          </p:txBody>
        </p: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A2B55978-FE00-C893-FF2F-758A8BD0722C}"/>
              </a:ext>
            </a:extLst>
          </p:cNvPr>
          <p:cNvSpPr txBox="1"/>
          <p:nvPr/>
        </p:nvSpPr>
        <p:spPr>
          <a:xfrm>
            <a:off x="9743559" y="1836932"/>
            <a:ext cx="935265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rgbClr val="2C895B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rPr>
              <a:t>month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B79727AC-D3E0-1AFA-8BB8-DB5A59CED745}"/>
              </a:ext>
            </a:extLst>
          </p:cNvPr>
          <p:cNvSpPr txBox="1"/>
          <p:nvPr/>
        </p:nvSpPr>
        <p:spPr>
          <a:xfrm>
            <a:off x="9746350" y="1465718"/>
            <a:ext cx="935265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rgbClr val="2C895B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rPr>
              <a:t>day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6336A44B-8091-BB15-5438-C3585E0286DB}"/>
              </a:ext>
            </a:extLst>
          </p:cNvPr>
          <p:cNvSpPr txBox="1"/>
          <p:nvPr/>
        </p:nvSpPr>
        <p:spPr>
          <a:xfrm>
            <a:off x="8578723" y="2662779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quarter[3]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123507CB-7D25-46F6-8881-618D730424E8}"/>
              </a:ext>
            </a:extLst>
          </p:cNvPr>
          <p:cNvSpPr txBox="1"/>
          <p:nvPr/>
        </p:nvSpPr>
        <p:spPr>
          <a:xfrm>
            <a:off x="8596974" y="1897002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quarter[4]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033FCF-25C6-35D7-3DE1-5E9E048DE493}"/>
              </a:ext>
            </a:extLst>
          </p:cNvPr>
          <p:cNvSpPr txBox="1"/>
          <p:nvPr/>
        </p:nvSpPr>
        <p:spPr>
          <a:xfrm>
            <a:off x="9743559" y="5455141"/>
            <a:ext cx="1492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Low address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386786-BD40-CF55-761B-198EA72042FF}"/>
              </a:ext>
            </a:extLst>
          </p:cNvPr>
          <p:cNvSpPr txBox="1"/>
          <p:nvPr/>
        </p:nvSpPr>
        <p:spPr>
          <a:xfrm>
            <a:off x="9706051" y="1069462"/>
            <a:ext cx="1544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High address</a:t>
            </a:r>
          </a:p>
        </p:txBody>
      </p:sp>
    </p:spTree>
    <p:extLst>
      <p:ext uri="{BB962C8B-B14F-4D97-AF65-F5344CB8AC3E}">
        <p14:creationId xmlns:p14="http://schemas.microsoft.com/office/powerpoint/2010/main" val="2553781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6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0866E00-A947-5C5F-C2CF-27A7A02C83DD}"/>
              </a:ext>
            </a:extLst>
          </p:cNvPr>
          <p:cNvSpPr txBox="1"/>
          <p:nvPr/>
        </p:nvSpPr>
        <p:spPr>
          <a:xfrm>
            <a:off x="2396641" y="834712"/>
            <a:ext cx="817853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tab+2</a:t>
            </a:r>
          </a:p>
          <a:p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tab+1</a:t>
            </a:r>
          </a:p>
          <a:p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tab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62EEA2-51D9-845E-8862-B979237BE161}"/>
              </a:ext>
            </a:extLst>
          </p:cNvPr>
          <p:cNvSpPr txBox="1"/>
          <p:nvPr/>
        </p:nvSpPr>
        <p:spPr>
          <a:xfrm>
            <a:off x="3251586" y="671106"/>
            <a:ext cx="365760" cy="707886"/>
          </a:xfrm>
          <a:prstGeom prst="rect">
            <a:avLst/>
          </a:prstGeom>
          <a:solidFill>
            <a:srgbClr val="D6D6F5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latin typeface="Calibri" panose="020F0502020204030204" pitchFamily="34" charset="0"/>
              <a:ea typeface="CMU Bright" panose="02000603000000000000" pitchFamily="2" charset="0"/>
              <a:cs typeface="Calibri" panose="020F0502020204030204" pitchFamily="34" charset="0"/>
            </a:endParaRPr>
          </a:p>
          <a:p>
            <a:pPr algn="ctr"/>
            <a:endParaRPr lang="en-US" sz="2000" dirty="0">
              <a:latin typeface="Calibri" panose="020F0502020204030204" pitchFamily="34" charset="0"/>
              <a:ea typeface="CMU Bright" panose="02000603000000000000" pitchFamily="2" charset="0"/>
              <a:cs typeface="Calibr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B35C79-03A1-A1A5-C0EF-62D5251543C2}"/>
              </a:ext>
            </a:extLst>
          </p:cNvPr>
          <p:cNvSpPr txBox="1"/>
          <p:nvPr/>
        </p:nvSpPr>
        <p:spPr>
          <a:xfrm>
            <a:off x="3246809" y="1388500"/>
            <a:ext cx="365760" cy="707886"/>
          </a:xfrm>
          <a:prstGeom prst="rect">
            <a:avLst/>
          </a:prstGeom>
          <a:solidFill>
            <a:srgbClr val="D6D6F5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latin typeface="Calibri" panose="020F0502020204030204" pitchFamily="34" charset="0"/>
              <a:ea typeface="CMU Bright" panose="02000603000000000000" pitchFamily="2" charset="0"/>
              <a:cs typeface="Calibri" panose="020F0502020204030204" pitchFamily="34" charset="0"/>
            </a:endParaRPr>
          </a:p>
          <a:p>
            <a:pPr algn="ctr"/>
            <a:endParaRPr lang="en-US" sz="2000" dirty="0">
              <a:latin typeface="Calibri" panose="020F0502020204030204" pitchFamily="34" charset="0"/>
              <a:ea typeface="CMU Bright" panose="02000603000000000000" pitchFamily="2" charset="0"/>
              <a:cs typeface="Calibri" panose="020F05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7F2DEA-F911-1D21-BF56-6D593E286FC3}"/>
              </a:ext>
            </a:extLst>
          </p:cNvPr>
          <p:cNvSpPr txBox="1"/>
          <p:nvPr/>
        </p:nvSpPr>
        <p:spPr>
          <a:xfrm>
            <a:off x="3246809" y="2094277"/>
            <a:ext cx="365760" cy="707886"/>
          </a:xfrm>
          <a:prstGeom prst="rect">
            <a:avLst/>
          </a:prstGeom>
          <a:solidFill>
            <a:srgbClr val="D6D6F5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latin typeface="Calibri" panose="020F0502020204030204" pitchFamily="34" charset="0"/>
              <a:ea typeface="CMU Bright" panose="02000603000000000000" pitchFamily="2" charset="0"/>
              <a:cs typeface="Calibri" panose="020F0502020204030204" pitchFamily="34" charset="0"/>
            </a:endParaRPr>
          </a:p>
          <a:p>
            <a:pPr algn="ctr"/>
            <a:endParaRPr lang="en-US" sz="2000" dirty="0">
              <a:latin typeface="Calibri" panose="020F0502020204030204" pitchFamily="34" charset="0"/>
              <a:ea typeface="CMU Bright" panose="02000603000000000000" pitchFamily="2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6BAFCFE-0A5F-0BC4-07A2-3DDF22F27439}"/>
                  </a:ext>
                </a:extLst>
              </p:cNvPr>
              <p:cNvSpPr txBox="1"/>
              <p:nvPr/>
            </p:nvSpPr>
            <p:spPr>
              <a:xfrm>
                <a:off x="3223684" y="863646"/>
                <a:ext cx="365760" cy="369332"/>
              </a:xfrm>
              <a:prstGeom prst="rect">
                <a:avLst/>
              </a:prstGeom>
              <a:noFill/>
              <a:effectLst/>
            </p:spPr>
            <p:txBody>
              <a:bodyPr wrap="square" t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MU Bright" panose="02000603000000000000" pitchFamily="2" charset="0"/>
                        </a:rPr>
                        <m:t>∅</m:t>
                      </m:r>
                    </m:oMath>
                  </m:oMathPara>
                </a14:m>
                <a:endParaRPr lang="en-US" dirty="0" err="1">
                  <a:solidFill>
                    <a:srgbClr val="FFC000"/>
                  </a:solidFill>
                  <a:effectLst>
                    <a:glow rad="25400">
                      <a:schemeClr val="tx1"/>
                    </a:glow>
                  </a:effectLst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6BAFCFE-0A5F-0BC4-07A2-3DDF22F274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3684" y="863646"/>
                <a:ext cx="365760" cy="369332"/>
              </a:xfrm>
              <a:prstGeom prst="rect">
                <a:avLst/>
              </a:prstGeom>
              <a:blipFill>
                <a:blip r:embed="rId2"/>
                <a:stretch>
                  <a:fillRect l="-6667" r="-13333" b="-20690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2C55718-ABD7-4767-7A6E-74D0831AF3BD}"/>
                  </a:ext>
                </a:extLst>
              </p:cNvPr>
              <p:cNvSpPr txBox="1"/>
              <p:nvPr/>
            </p:nvSpPr>
            <p:spPr>
              <a:xfrm>
                <a:off x="3231196" y="1571532"/>
                <a:ext cx="365760" cy="369332"/>
              </a:xfrm>
              <a:prstGeom prst="rect">
                <a:avLst/>
              </a:prstGeom>
              <a:noFill/>
              <a:effectLst/>
            </p:spPr>
            <p:txBody>
              <a:bodyPr wrap="square" t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MU Bright" panose="02000603000000000000" pitchFamily="2" charset="0"/>
                        </a:rPr>
                        <m:t>∅</m:t>
                      </m:r>
                    </m:oMath>
                  </m:oMathPara>
                </a14:m>
                <a:endParaRPr lang="en-US" dirty="0" err="1">
                  <a:solidFill>
                    <a:srgbClr val="FFC000"/>
                  </a:solidFill>
                  <a:effectLst>
                    <a:glow rad="25400">
                      <a:schemeClr val="tx1"/>
                    </a:glow>
                  </a:effectLst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2C55718-ABD7-4767-7A6E-74D0831AF3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1196" y="1571532"/>
                <a:ext cx="365760" cy="369332"/>
              </a:xfrm>
              <a:prstGeom prst="rect">
                <a:avLst/>
              </a:prstGeom>
              <a:blipFill>
                <a:blip r:embed="rId3"/>
                <a:stretch>
                  <a:fillRect l="-6667" r="-10000" b="-20000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777E4E6-9184-B7AB-0315-C2097D615887}"/>
                  </a:ext>
                </a:extLst>
              </p:cNvPr>
              <p:cNvSpPr txBox="1"/>
              <p:nvPr/>
            </p:nvSpPr>
            <p:spPr>
              <a:xfrm>
                <a:off x="3231196" y="2239915"/>
                <a:ext cx="365760" cy="369332"/>
              </a:xfrm>
              <a:prstGeom prst="rect">
                <a:avLst/>
              </a:prstGeom>
              <a:noFill/>
              <a:effectLst/>
            </p:spPr>
            <p:txBody>
              <a:bodyPr wrap="square" t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MU Bright" panose="02000603000000000000" pitchFamily="2" charset="0"/>
                        </a:rPr>
                        <m:t>∅</m:t>
                      </m:r>
                    </m:oMath>
                  </m:oMathPara>
                </a14:m>
                <a:endParaRPr lang="en-US" dirty="0" err="1">
                  <a:solidFill>
                    <a:srgbClr val="FFC000"/>
                  </a:solidFill>
                  <a:effectLst>
                    <a:glow rad="25400">
                      <a:schemeClr val="tx1"/>
                    </a:glow>
                  </a:effectLst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777E4E6-9184-B7AB-0315-C2097D6158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1196" y="2239915"/>
                <a:ext cx="365760" cy="369332"/>
              </a:xfrm>
              <a:prstGeom prst="rect">
                <a:avLst/>
              </a:prstGeom>
              <a:blipFill>
                <a:blip r:embed="rId3"/>
                <a:stretch>
                  <a:fillRect l="-6667" r="-10000" b="-20000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468EFD81-870B-FEBA-ECF1-E66733E3A6F6}"/>
              </a:ext>
            </a:extLst>
          </p:cNvPr>
          <p:cNvGrpSpPr/>
          <p:nvPr/>
        </p:nvGrpSpPr>
        <p:grpSpPr>
          <a:xfrm>
            <a:off x="3248576" y="1385793"/>
            <a:ext cx="1741039" cy="707886"/>
            <a:chOff x="8784706" y="2366573"/>
            <a:chExt cx="1741039" cy="707886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492DCA38-3DBF-985A-00F2-07E58C252B54}"/>
                </a:ext>
              </a:extLst>
            </p:cNvPr>
            <p:cNvGrpSpPr/>
            <p:nvPr/>
          </p:nvGrpSpPr>
          <p:grpSpPr>
            <a:xfrm>
              <a:off x="8784706" y="2366573"/>
              <a:ext cx="1741039" cy="707886"/>
              <a:chOff x="10073963" y="2161460"/>
              <a:chExt cx="1741039" cy="707886"/>
            </a:xfrm>
          </p:grpSpPr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5BD9EA5-9046-5FFD-65D3-7A7CA3D65420}"/>
                  </a:ext>
                </a:extLst>
              </p:cNvPr>
              <p:cNvSpPr txBox="1"/>
              <p:nvPr/>
            </p:nvSpPr>
            <p:spPr>
              <a:xfrm>
                <a:off x="10073963" y="2161460"/>
                <a:ext cx="365760" cy="707886"/>
              </a:xfrm>
              <a:prstGeom prst="rect">
                <a:avLst/>
              </a:prstGeom>
              <a:solidFill>
                <a:srgbClr val="D6D6F5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sz="2000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  <a:p>
                <a:pPr algn="ctr"/>
                <a:endParaRPr lang="en-US" sz="2000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751BAD7C-CAFB-D284-32BE-D41F9A64AF86}"/>
                  </a:ext>
                </a:extLst>
              </p:cNvPr>
              <p:cNvGrpSpPr/>
              <p:nvPr/>
            </p:nvGrpSpPr>
            <p:grpSpPr>
              <a:xfrm>
                <a:off x="10292234" y="2161460"/>
                <a:ext cx="1522768" cy="649038"/>
                <a:chOff x="9563762" y="1999075"/>
                <a:chExt cx="1522768" cy="649038"/>
              </a:xfrm>
            </p:grpSpPr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DEA3E708-9CF2-AD97-FFB5-7CF87B7C4066}"/>
                    </a:ext>
                  </a:extLst>
                </p:cNvPr>
                <p:cNvGrpSpPr/>
                <p:nvPr/>
              </p:nvGrpSpPr>
              <p:grpSpPr>
                <a:xfrm>
                  <a:off x="9986843" y="1999075"/>
                  <a:ext cx="1099687" cy="649038"/>
                  <a:chOff x="1828800" y="4572000"/>
                  <a:chExt cx="1099687" cy="649038"/>
                </a:xfrm>
              </p:grpSpPr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3ECF164A-1867-4302-5AAA-A8C9E248028C}"/>
                      </a:ext>
                    </a:extLst>
                  </p:cNvPr>
                  <p:cNvSpPr txBox="1"/>
                  <p:nvPr/>
                </p:nvSpPr>
                <p:spPr>
                  <a:xfrm>
                    <a:off x="1828800" y="4572000"/>
                    <a:ext cx="731520" cy="646331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dirty="0">
                        <a:latin typeface="Calibri" panose="020F0502020204030204" pitchFamily="34" charset="0"/>
                        <a:ea typeface="CMU Bright" panose="02000603000000000000" pitchFamily="2" charset="0"/>
                        <a:cs typeface="Calibri" panose="020F0502020204030204" pitchFamily="34" charset="0"/>
                      </a:rPr>
                      <a:t>Sally</a:t>
                    </a:r>
                  </a:p>
                  <a:p>
                    <a:pPr algn="ctr"/>
                    <a:r>
                      <a:rPr lang="en-US" dirty="0">
                        <a:latin typeface="Calibri" panose="020F0502020204030204" pitchFamily="34" charset="0"/>
                        <a:ea typeface="CMU Bright" panose="02000603000000000000" pitchFamily="2" charset="0"/>
                        <a:cs typeface="Calibri" panose="020F0502020204030204" pitchFamily="34" charset="0"/>
                      </a:rPr>
                      <a:t>2020</a:t>
                    </a:r>
                  </a:p>
                </p:txBody>
              </p:sp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DD2C5E26-179C-250E-E003-08515F404C27}"/>
                      </a:ext>
                    </a:extLst>
                  </p:cNvPr>
                  <p:cNvSpPr txBox="1"/>
                  <p:nvPr/>
                </p:nvSpPr>
                <p:spPr>
                  <a:xfrm>
                    <a:off x="2562727" y="4574707"/>
                    <a:ext cx="365760" cy="646331"/>
                  </a:xfrm>
                  <a:prstGeom prst="rect">
                    <a:avLst/>
                  </a:prstGeom>
                  <a:solidFill>
                    <a:srgbClr val="D6D6F5"/>
                  </a:solidFill>
                  <a:ln w="25400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endParaRPr lang="en-US" dirty="0">
                      <a:latin typeface="Calibri" panose="020F0502020204030204" pitchFamily="34" charset="0"/>
                      <a:ea typeface="CMU Bright" panose="02000603000000000000" pitchFamily="2" charset="0"/>
                      <a:cs typeface="Calibri" panose="020F0502020204030204" pitchFamily="34" charset="0"/>
                    </a:endParaRPr>
                  </a:p>
                  <a:p>
                    <a:pPr algn="ctr"/>
                    <a:endParaRPr lang="en-US" dirty="0">
                      <a:latin typeface="Calibri" panose="020F0502020204030204" pitchFamily="34" charset="0"/>
                      <a:ea typeface="CMU Bright" panose="02000603000000000000" pitchFamily="2" charset="0"/>
                      <a:cs typeface="Calibri" panose="020F0502020204030204" pitchFamily="34" charset="0"/>
                    </a:endParaRPr>
                  </a:p>
                </p:txBody>
              </p:sp>
            </p:grpSp>
            <p:cxnSp>
              <p:nvCxnSpPr>
                <p:cNvPr id="23" name="Straight Arrow Connector 22">
                  <a:extLst>
                    <a:ext uri="{FF2B5EF4-FFF2-40B4-BE49-F238E27FC236}">
                      <a16:creationId xmlns:a16="http://schemas.microsoft.com/office/drawing/2014/main" id="{DBA85DD2-D57E-7884-3B36-25A1C64BE4BC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9563762" y="2338287"/>
                  <a:ext cx="423081" cy="0"/>
                </a:xfrm>
                <a:prstGeom prst="straightConnector1">
                  <a:avLst/>
                </a:prstGeom>
                <a:noFill/>
                <a:ln w="38100" cap="flat" cmpd="sng" algn="ctr">
                  <a:solidFill>
                    <a:srgbClr val="FFC000"/>
                  </a:solidFill>
                  <a:prstDash val="solid"/>
                  <a:round/>
                  <a:headEnd type="oval" w="med" len="med"/>
                  <a:tailEnd type="stealth"/>
                </a:ln>
                <a:effectLst>
                  <a:glow rad="25400">
                    <a:schemeClr val="tx1"/>
                  </a:glow>
                </a:effectLst>
              </p:spPr>
            </p:cxn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FB820DF9-F877-B7C3-39C6-024DAFCA65C6}"/>
                    </a:ext>
                  </a:extLst>
                </p:cNvPr>
                <p:cNvSpPr txBox="1"/>
                <p:nvPr/>
              </p:nvSpPr>
              <p:spPr>
                <a:xfrm>
                  <a:off x="10130840" y="2505072"/>
                  <a:ext cx="365760" cy="369332"/>
                </a:xfrm>
                <a:prstGeom prst="rect">
                  <a:avLst/>
                </a:prstGeom>
                <a:noFill/>
                <a:effectLst/>
              </p:spPr>
              <p:txBody>
                <a:bodyPr wrap="square" t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MU Bright" panose="02000603000000000000" pitchFamily="2" charset="0"/>
                          </a:rPr>
                          <m:t>∅</m:t>
                        </m:r>
                      </m:oMath>
                    </m:oMathPara>
                  </a14:m>
                  <a:endParaRPr lang="en-US" dirty="0" err="1">
                    <a:solidFill>
                      <a:srgbClr val="FFC000"/>
                    </a:solidFill>
                    <a:effectLst>
                      <a:glow rad="25400">
                        <a:schemeClr val="tx1"/>
                      </a:glow>
                    </a:effectLst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1452B2AF-2B09-9213-97E4-EDB39292A01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30840" y="2505072"/>
                  <a:ext cx="365760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6667" r="-10000" b="-16667"/>
                  </a:stretch>
                </a:blipFill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3692014-83B6-B2FF-E526-6B3E26A8D0EE}"/>
              </a:ext>
            </a:extLst>
          </p:cNvPr>
          <p:cNvGrpSpPr/>
          <p:nvPr/>
        </p:nvGrpSpPr>
        <p:grpSpPr>
          <a:xfrm>
            <a:off x="3237537" y="669811"/>
            <a:ext cx="1797401" cy="710475"/>
            <a:chOff x="9474919" y="4188744"/>
            <a:chExt cx="1797401" cy="710475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F0FB016-95C8-5245-72EB-2D324FFB8811}"/>
                </a:ext>
              </a:extLst>
            </p:cNvPr>
            <p:cNvSpPr txBox="1"/>
            <p:nvPr/>
          </p:nvSpPr>
          <p:spPr>
            <a:xfrm>
              <a:off x="9474919" y="4191333"/>
              <a:ext cx="365760" cy="707886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sz="2000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  <a:p>
              <a:pPr algn="ctr"/>
              <a:endParaRPr lang="en-US" sz="2000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D383D46C-52AE-1339-7BF8-A0A80AB5BA6E}"/>
                </a:ext>
              </a:extLst>
            </p:cNvPr>
            <p:cNvGrpSpPr/>
            <p:nvPr/>
          </p:nvGrpSpPr>
          <p:grpSpPr>
            <a:xfrm>
              <a:off x="9672032" y="4188744"/>
              <a:ext cx="1600288" cy="649038"/>
              <a:chOff x="9672032" y="4188744"/>
              <a:chExt cx="1600288" cy="649038"/>
            </a:xfrm>
          </p:grpSpPr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53426F49-F043-3A9D-C3A6-197569BED1DF}"/>
                  </a:ext>
                </a:extLst>
              </p:cNvPr>
              <p:cNvGrpSpPr/>
              <p:nvPr/>
            </p:nvGrpSpPr>
            <p:grpSpPr>
              <a:xfrm>
                <a:off x="9672032" y="4188744"/>
                <a:ext cx="1600288" cy="649038"/>
                <a:chOff x="7615281" y="6231160"/>
                <a:chExt cx="1600288" cy="649038"/>
              </a:xfrm>
            </p:grpSpPr>
            <p:grpSp>
              <p:nvGrpSpPr>
                <p:cNvPr id="71" name="Group 70">
                  <a:extLst>
                    <a:ext uri="{FF2B5EF4-FFF2-40B4-BE49-F238E27FC236}">
                      <a16:creationId xmlns:a16="http://schemas.microsoft.com/office/drawing/2014/main" id="{0F2B8371-DADA-AD53-12FC-12A7A4BBC7A9}"/>
                    </a:ext>
                  </a:extLst>
                </p:cNvPr>
                <p:cNvGrpSpPr/>
                <p:nvPr/>
              </p:nvGrpSpPr>
              <p:grpSpPr>
                <a:xfrm>
                  <a:off x="8115882" y="6231160"/>
                  <a:ext cx="1099687" cy="649038"/>
                  <a:chOff x="1828800" y="4572000"/>
                  <a:chExt cx="1099687" cy="649038"/>
                </a:xfrm>
              </p:grpSpPr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D8A4AD73-2820-7628-48B8-476E180407F1}"/>
                      </a:ext>
                    </a:extLst>
                  </p:cNvPr>
                  <p:cNvSpPr txBox="1"/>
                  <p:nvPr/>
                </p:nvSpPr>
                <p:spPr>
                  <a:xfrm>
                    <a:off x="1828800" y="4572000"/>
                    <a:ext cx="731520" cy="646331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dirty="0">
                        <a:latin typeface="Calibri" panose="020F0502020204030204" pitchFamily="34" charset="0"/>
                        <a:ea typeface="CMU Bright" panose="02000603000000000000" pitchFamily="2" charset="0"/>
                        <a:cs typeface="Calibri" panose="020F0502020204030204" pitchFamily="34" charset="0"/>
                      </a:rPr>
                      <a:t>Sam</a:t>
                    </a:r>
                  </a:p>
                  <a:p>
                    <a:pPr algn="ctr"/>
                    <a:r>
                      <a:rPr lang="en-US" dirty="0">
                        <a:latin typeface="Calibri" panose="020F0502020204030204" pitchFamily="34" charset="0"/>
                        <a:ea typeface="CMU Bright" panose="02000603000000000000" pitchFamily="2" charset="0"/>
                        <a:cs typeface="Calibri" panose="020F0502020204030204" pitchFamily="34" charset="0"/>
                      </a:rPr>
                      <a:t>1955</a:t>
                    </a:r>
                  </a:p>
                </p:txBody>
              </p:sp>
              <p:sp>
                <p:nvSpPr>
                  <p:cNvPr id="74" name="TextBox 73">
                    <a:extLst>
                      <a:ext uri="{FF2B5EF4-FFF2-40B4-BE49-F238E27FC236}">
                        <a16:creationId xmlns:a16="http://schemas.microsoft.com/office/drawing/2014/main" id="{8925C947-B89D-7718-8218-49B307D843F9}"/>
                      </a:ext>
                    </a:extLst>
                  </p:cNvPr>
                  <p:cNvSpPr txBox="1"/>
                  <p:nvPr/>
                </p:nvSpPr>
                <p:spPr>
                  <a:xfrm>
                    <a:off x="2562727" y="4574707"/>
                    <a:ext cx="365760" cy="646331"/>
                  </a:xfrm>
                  <a:prstGeom prst="rect">
                    <a:avLst/>
                  </a:prstGeom>
                  <a:solidFill>
                    <a:srgbClr val="D6D6F5"/>
                  </a:solidFill>
                  <a:ln w="25400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endParaRPr lang="en-US" dirty="0">
                      <a:latin typeface="Calibri" panose="020F0502020204030204" pitchFamily="34" charset="0"/>
                      <a:ea typeface="CMU Bright" panose="02000603000000000000" pitchFamily="2" charset="0"/>
                      <a:cs typeface="Calibri" panose="020F0502020204030204" pitchFamily="34" charset="0"/>
                    </a:endParaRPr>
                  </a:p>
                  <a:p>
                    <a:pPr algn="ctr"/>
                    <a:endParaRPr lang="en-US" dirty="0">
                      <a:latin typeface="Calibri" panose="020F0502020204030204" pitchFamily="34" charset="0"/>
                      <a:ea typeface="CMU Bright" panose="02000603000000000000" pitchFamily="2" charset="0"/>
                      <a:cs typeface="Calibri" panose="020F0502020204030204" pitchFamily="34" charset="0"/>
                    </a:endParaRPr>
                  </a:p>
                </p:txBody>
              </p:sp>
            </p:grpSp>
            <p:cxnSp>
              <p:nvCxnSpPr>
                <p:cNvPr id="72" name="Straight Arrow Connector 71">
                  <a:extLst>
                    <a:ext uri="{FF2B5EF4-FFF2-40B4-BE49-F238E27FC236}">
                      <a16:creationId xmlns:a16="http://schemas.microsoft.com/office/drawing/2014/main" id="{5A4F378D-57EC-1CCE-EF63-E7743108E6C2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7615281" y="6576822"/>
                  <a:ext cx="500992" cy="0"/>
                </a:xfrm>
                <a:prstGeom prst="straightConnector1">
                  <a:avLst/>
                </a:prstGeom>
                <a:noFill/>
                <a:ln w="38100" cap="flat" cmpd="sng" algn="ctr">
                  <a:solidFill>
                    <a:srgbClr val="FFC000"/>
                  </a:solidFill>
                  <a:prstDash val="solid"/>
                  <a:round/>
                  <a:headEnd type="oval" w="med" len="med"/>
                  <a:tailEnd type="stealth"/>
                </a:ln>
                <a:effectLst>
                  <a:glow rad="25400">
                    <a:schemeClr val="tx1"/>
                  </a:glow>
                </a:effectLst>
              </p:spPr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0" name="TextBox 69">
                    <a:extLst>
                      <a:ext uri="{FF2B5EF4-FFF2-40B4-BE49-F238E27FC236}">
                        <a16:creationId xmlns:a16="http://schemas.microsoft.com/office/drawing/2014/main" id="{0847A25C-EACE-95D3-EF00-5D206F9097E3}"/>
                      </a:ext>
                    </a:extLst>
                  </p:cNvPr>
                  <p:cNvSpPr txBox="1"/>
                  <p:nvPr/>
                </p:nvSpPr>
                <p:spPr>
                  <a:xfrm>
                    <a:off x="10870738" y="4354188"/>
                    <a:ext cx="365760" cy="369332"/>
                  </a:xfrm>
                  <a:prstGeom prst="rect">
                    <a:avLst/>
                  </a:prstGeom>
                  <a:noFill/>
                  <a:effectLst/>
                </p:spPr>
                <p:txBody>
                  <a:bodyPr wrap="square" t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MU Bright" panose="02000603000000000000" pitchFamily="2" charset="0"/>
                            </a:rPr>
                            <m:t>∅</m:t>
                          </m:r>
                        </m:oMath>
                      </m:oMathPara>
                    </a14:m>
                    <a:endParaRPr lang="en-US" dirty="0" err="1">
                      <a:solidFill>
                        <a:srgbClr val="FFC000"/>
                      </a:solidFill>
                      <a:effectLst>
                        <a:glow rad="25400">
                          <a:schemeClr val="tx1"/>
                        </a:glow>
                      </a:effectLst>
                      <a:latin typeface="Calibri" panose="020F0502020204030204" pitchFamily="34" charset="0"/>
                      <a:ea typeface="CMU Bright" panose="02000603000000000000" pitchFamily="2" charset="0"/>
                      <a:cs typeface="Calibri" panose="020F050202020403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70" name="TextBox 69">
                    <a:extLst>
                      <a:ext uri="{FF2B5EF4-FFF2-40B4-BE49-F238E27FC236}">
                        <a16:creationId xmlns:a16="http://schemas.microsoft.com/office/drawing/2014/main" id="{0847A25C-EACE-95D3-EF00-5D206F9097E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870738" y="4354188"/>
                    <a:ext cx="365760" cy="36933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6667" r="-10000" b="-16129"/>
                    </a:stretch>
                  </a:blipFill>
                  <a:effectLst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E0168ECB-5510-D485-E3CB-508C47229AA4}"/>
              </a:ext>
            </a:extLst>
          </p:cNvPr>
          <p:cNvGrpSpPr/>
          <p:nvPr/>
        </p:nvGrpSpPr>
        <p:grpSpPr>
          <a:xfrm>
            <a:off x="4666771" y="701100"/>
            <a:ext cx="1795429" cy="654412"/>
            <a:chOff x="9481088" y="3707908"/>
            <a:chExt cx="1795429" cy="654412"/>
          </a:xfrm>
        </p:grpSpPr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21803160-46AF-A251-8DA0-FCFE33831B2F}"/>
                </a:ext>
              </a:extLst>
            </p:cNvPr>
            <p:cNvSpPr txBox="1"/>
            <p:nvPr/>
          </p:nvSpPr>
          <p:spPr>
            <a:xfrm>
              <a:off x="9481088" y="3707908"/>
              <a:ext cx="365760" cy="646331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sz="2000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  <a:p>
              <a:pPr algn="ctr"/>
              <a:endParaRPr lang="en-US" sz="1600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EC8E1A47-9DE0-6CBA-852E-E1501D20433C}"/>
                </a:ext>
              </a:extLst>
            </p:cNvPr>
            <p:cNvGrpSpPr/>
            <p:nvPr/>
          </p:nvGrpSpPr>
          <p:grpSpPr>
            <a:xfrm>
              <a:off x="10169333" y="3710975"/>
              <a:ext cx="1107184" cy="651345"/>
              <a:chOff x="1828800" y="4572000"/>
              <a:chExt cx="1107184" cy="651345"/>
            </a:xfrm>
          </p:grpSpPr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B71603E-B9A0-B00B-CDC9-5EC6AE531B5B}"/>
                  </a:ext>
                </a:extLst>
              </p:cNvPr>
              <p:cNvSpPr txBox="1"/>
              <p:nvPr/>
            </p:nvSpPr>
            <p:spPr>
              <a:xfrm>
                <a:off x="2570224" y="4577014"/>
                <a:ext cx="365760" cy="646331"/>
              </a:xfrm>
              <a:prstGeom prst="rect">
                <a:avLst/>
              </a:prstGeom>
              <a:solidFill>
                <a:srgbClr val="D6D6F5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  <a:p>
                <a:pPr algn="ctr"/>
                <a:endPara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68A8786B-B9FB-B4B1-544B-DCE6F29D9AFD}"/>
                  </a:ext>
                </a:extLst>
              </p:cNvPr>
              <p:cNvSpPr txBox="1"/>
              <p:nvPr/>
            </p:nvSpPr>
            <p:spPr>
              <a:xfrm>
                <a:off x="1828800" y="4572000"/>
                <a:ext cx="731520" cy="64633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Zoe</a:t>
                </a:r>
              </a:p>
              <a:p>
                <a:pPr algn="ctr"/>
                <a:r>
                  <a: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2022</a:t>
                </a:r>
              </a:p>
            </p:txBody>
          </p:sp>
        </p:grp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9F03D930-CB81-BF93-B7D8-72B765B9D4AF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9736348" y="4047042"/>
              <a:ext cx="423081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2DB00CB5-357A-6726-4138-4E9D5B600EF5}"/>
                    </a:ext>
                  </a:extLst>
                </p:cNvPr>
                <p:cNvSpPr txBox="1"/>
                <p:nvPr/>
              </p:nvSpPr>
              <p:spPr>
                <a:xfrm>
                  <a:off x="10910757" y="3877185"/>
                  <a:ext cx="365760" cy="369332"/>
                </a:xfrm>
                <a:prstGeom prst="rect">
                  <a:avLst/>
                </a:prstGeom>
                <a:noFill/>
                <a:effectLst/>
              </p:spPr>
              <p:txBody>
                <a:bodyPr wrap="square" t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MU Bright" panose="02000603000000000000" pitchFamily="2" charset="0"/>
                          </a:rPr>
                          <m:t>∅</m:t>
                        </m:r>
                      </m:oMath>
                    </m:oMathPara>
                  </a14:m>
                  <a:endParaRPr lang="en-US" dirty="0" err="1">
                    <a:solidFill>
                      <a:srgbClr val="FFC000"/>
                    </a:solidFill>
                    <a:effectLst>
                      <a:glow rad="25400">
                        <a:schemeClr val="tx1"/>
                      </a:glow>
                    </a:effectLst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B38F9A46-05ED-645A-A2A4-D64BFC8CD97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10757" y="3877185"/>
                  <a:ext cx="365760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6667" r="-10000" b="-16667"/>
                  </a:stretch>
                </a:blipFill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4BD75D69-EFE3-D22F-7FB7-7A2944D29C89}"/>
              </a:ext>
            </a:extLst>
          </p:cNvPr>
          <p:cNvGrpSpPr/>
          <p:nvPr/>
        </p:nvGrpSpPr>
        <p:grpSpPr>
          <a:xfrm>
            <a:off x="3251586" y="2101774"/>
            <a:ext cx="1765887" cy="707886"/>
            <a:chOff x="8857494" y="5542059"/>
            <a:chExt cx="1765887" cy="707886"/>
          </a:xfrm>
        </p:grpSpPr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1AC45E2A-9191-E7F8-365C-45EDAF00C0AB}"/>
                </a:ext>
              </a:extLst>
            </p:cNvPr>
            <p:cNvSpPr txBox="1"/>
            <p:nvPr/>
          </p:nvSpPr>
          <p:spPr>
            <a:xfrm>
              <a:off x="8857494" y="5542059"/>
              <a:ext cx="365760" cy="707886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sz="2000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  <a:p>
              <a:pPr algn="ctr"/>
              <a:endParaRPr lang="en-US" sz="2000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D059C3FE-CDA7-D441-DF39-40D638C96D98}"/>
                </a:ext>
              </a:extLst>
            </p:cNvPr>
            <p:cNvGrpSpPr/>
            <p:nvPr/>
          </p:nvGrpSpPr>
          <p:grpSpPr>
            <a:xfrm>
              <a:off x="9072754" y="5585755"/>
              <a:ext cx="1550627" cy="651345"/>
              <a:chOff x="8486566" y="1053865"/>
              <a:chExt cx="1550627" cy="651345"/>
            </a:xfrm>
          </p:grpSpPr>
          <p:grpSp>
            <p:nvGrpSpPr>
              <p:cNvPr id="85" name="Group 84">
                <a:extLst>
                  <a:ext uri="{FF2B5EF4-FFF2-40B4-BE49-F238E27FC236}">
                    <a16:creationId xmlns:a16="http://schemas.microsoft.com/office/drawing/2014/main" id="{D839B364-39EB-A571-1213-2F875801BC40}"/>
                  </a:ext>
                </a:extLst>
              </p:cNvPr>
              <p:cNvGrpSpPr/>
              <p:nvPr/>
            </p:nvGrpSpPr>
            <p:grpSpPr>
              <a:xfrm>
                <a:off x="8905712" y="1053865"/>
                <a:ext cx="1131481" cy="651345"/>
                <a:chOff x="9356133" y="6236190"/>
                <a:chExt cx="1131481" cy="651345"/>
              </a:xfrm>
            </p:grpSpPr>
            <p:grpSp>
              <p:nvGrpSpPr>
                <p:cNvPr id="87" name="Group 86">
                  <a:extLst>
                    <a:ext uri="{FF2B5EF4-FFF2-40B4-BE49-F238E27FC236}">
                      <a16:creationId xmlns:a16="http://schemas.microsoft.com/office/drawing/2014/main" id="{F16971CF-14C7-B884-3AB0-1C609E20CCF0}"/>
                    </a:ext>
                  </a:extLst>
                </p:cNvPr>
                <p:cNvGrpSpPr/>
                <p:nvPr/>
              </p:nvGrpSpPr>
              <p:grpSpPr>
                <a:xfrm>
                  <a:off x="9356133" y="6236190"/>
                  <a:ext cx="1107184" cy="651345"/>
                  <a:chOff x="1719259" y="4589932"/>
                  <a:chExt cx="1107184" cy="651345"/>
                </a:xfrm>
              </p:grpSpPr>
              <p:sp>
                <p:nvSpPr>
                  <p:cNvPr id="89" name="TextBox 88">
                    <a:extLst>
                      <a:ext uri="{FF2B5EF4-FFF2-40B4-BE49-F238E27FC236}">
                        <a16:creationId xmlns:a16="http://schemas.microsoft.com/office/drawing/2014/main" id="{A4E6D1C4-BDE3-4BCB-EF29-058CF1C96B2F}"/>
                      </a:ext>
                    </a:extLst>
                  </p:cNvPr>
                  <p:cNvSpPr txBox="1"/>
                  <p:nvPr/>
                </p:nvSpPr>
                <p:spPr>
                  <a:xfrm>
                    <a:off x="2460683" y="4594946"/>
                    <a:ext cx="365760" cy="646331"/>
                  </a:xfrm>
                  <a:prstGeom prst="rect">
                    <a:avLst/>
                  </a:prstGeom>
                  <a:solidFill>
                    <a:srgbClr val="D6D6F5"/>
                  </a:solidFill>
                  <a:ln w="25400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endParaRPr lang="en-US" dirty="0">
                      <a:latin typeface="Calibri" panose="020F0502020204030204" pitchFamily="34" charset="0"/>
                      <a:ea typeface="CMU Bright" panose="02000603000000000000" pitchFamily="2" charset="0"/>
                      <a:cs typeface="Calibri" panose="020F0502020204030204" pitchFamily="34" charset="0"/>
                    </a:endParaRPr>
                  </a:p>
                  <a:p>
                    <a:pPr algn="ctr"/>
                    <a:endParaRPr lang="en-US" dirty="0">
                      <a:latin typeface="Calibri" panose="020F0502020204030204" pitchFamily="34" charset="0"/>
                      <a:ea typeface="CMU Bright" panose="02000603000000000000" pitchFamily="2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90" name="TextBox 89">
                    <a:extLst>
                      <a:ext uri="{FF2B5EF4-FFF2-40B4-BE49-F238E27FC236}">
                        <a16:creationId xmlns:a16="http://schemas.microsoft.com/office/drawing/2014/main" id="{A6DB2BD5-1F96-E28A-694E-9F063DBB2E20}"/>
                      </a:ext>
                    </a:extLst>
                  </p:cNvPr>
                  <p:cNvSpPr txBox="1"/>
                  <p:nvPr/>
                </p:nvSpPr>
                <p:spPr>
                  <a:xfrm>
                    <a:off x="1719259" y="4589932"/>
                    <a:ext cx="731520" cy="646331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dirty="0">
                        <a:latin typeface="Calibri" panose="020F0502020204030204" pitchFamily="34" charset="0"/>
                        <a:ea typeface="CMU Bright" panose="02000603000000000000" pitchFamily="2" charset="0"/>
                        <a:cs typeface="Calibri" panose="020F0502020204030204" pitchFamily="34" charset="0"/>
                      </a:rPr>
                      <a:t>Pat</a:t>
                    </a:r>
                  </a:p>
                  <a:p>
                    <a:pPr algn="ctr"/>
                    <a:r>
                      <a:rPr lang="en-US" dirty="0">
                        <a:latin typeface="Calibri" panose="020F0502020204030204" pitchFamily="34" charset="0"/>
                        <a:ea typeface="CMU Bright" panose="02000603000000000000" pitchFamily="2" charset="0"/>
                        <a:cs typeface="Calibri" panose="020F0502020204030204" pitchFamily="34" charset="0"/>
                      </a:rPr>
                      <a:t>1933</a:t>
                    </a:r>
                  </a:p>
                </p:txBody>
              </p: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8" name="TextBox 87">
                      <a:extLst>
                        <a:ext uri="{FF2B5EF4-FFF2-40B4-BE49-F238E27FC236}">
                          <a16:creationId xmlns:a16="http://schemas.microsoft.com/office/drawing/2014/main" id="{D2CC35C3-EA7A-DC87-D013-F943E78AA6F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0121854" y="6371982"/>
                      <a:ext cx="365760" cy="369332"/>
                    </a:xfrm>
                    <a:prstGeom prst="rect">
                      <a:avLst/>
                    </a:prstGeom>
                    <a:noFill/>
                    <a:effectLst/>
                  </p:spPr>
                  <p:txBody>
                    <a:bodyPr wrap="square" t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i="1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MU Bright" panose="02000603000000000000" pitchFamily="2" charset="0"/>
                              </a:rPr>
                              <m:t>∅</m:t>
                            </m:r>
                          </m:oMath>
                        </m:oMathPara>
                      </a14:m>
                      <a:endParaRPr lang="en-US" dirty="0" err="1">
                        <a:solidFill>
                          <a:srgbClr val="FFC000"/>
                        </a:solidFill>
                        <a:effectLst>
                          <a:glow rad="25400">
                            <a:schemeClr val="tx1"/>
                          </a:glow>
                        </a:effectLst>
                        <a:latin typeface="Calibri" panose="020F0502020204030204" pitchFamily="34" charset="0"/>
                        <a:ea typeface="CMU Bright" panose="02000603000000000000" pitchFamily="2" charset="0"/>
                        <a:cs typeface="Calibri" panose="020F0502020204030204" pitchFamily="34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33" name="TextBox 32">
                      <a:extLst>
                        <a:ext uri="{FF2B5EF4-FFF2-40B4-BE49-F238E27FC236}">
                          <a16:creationId xmlns:a16="http://schemas.microsoft.com/office/drawing/2014/main" id="{D75B593A-E432-B0AB-83C0-FD67F42DC58B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0121854" y="6371982"/>
                      <a:ext cx="365760" cy="369332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 l="-10345" r="-13793" b="-16129"/>
                      </a:stretch>
                    </a:blipFill>
                    <a:effectLst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86" name="Straight Arrow Connector 85">
                <a:extLst>
                  <a:ext uri="{FF2B5EF4-FFF2-40B4-BE49-F238E27FC236}">
                    <a16:creationId xmlns:a16="http://schemas.microsoft.com/office/drawing/2014/main" id="{3497216B-7CA1-9886-D727-91F158901B08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8486566" y="1356391"/>
                <a:ext cx="423081" cy="0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FFC000"/>
                </a:solidFill>
                <a:prstDash val="solid"/>
                <a:round/>
                <a:headEnd type="oval" w="med" len="med"/>
                <a:tailEnd type="stealth"/>
              </a:ln>
              <a:effectLst>
                <a:glow rad="25400">
                  <a:schemeClr val="tx1"/>
                </a:glow>
              </a:effectLst>
            </p:spPr>
          </p:cxn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985CD88-3527-624A-A677-8E6EBB2176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497771"/>
          </a:xfrm>
        </p:spPr>
        <p:txBody>
          <a:bodyPr/>
          <a:lstStyle/>
          <a:p>
            <a:r>
              <a:rPr lang="en-US" dirty="0"/>
              <a:t>"Dumping" the Hash Table (traversing all Nodes)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2C0A601-59D5-E94D-88F5-93E0005FF167}"/>
              </a:ext>
            </a:extLst>
          </p:cNvPr>
          <p:cNvSpPr/>
          <p:nvPr/>
        </p:nvSpPr>
        <p:spPr bwMode="auto">
          <a:xfrm>
            <a:off x="1386935" y="3649355"/>
            <a:ext cx="9297732" cy="3179929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("\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nDumping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All Data\n");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 (index =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0U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index &lt; TBSZ; index++) {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*(tab + index);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20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("chain: %d\n", index);</a:t>
            </a:r>
          </a:p>
          <a:p>
            <a:endParaRPr lang="en-US" sz="20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while (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!= NULL) {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    </a:t>
            </a:r>
            <a:r>
              <a:rPr lang="en-US" sz="20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("Year: %d Name: %s\n", 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-&gt;year, 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-&gt;name);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    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-&gt;next;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}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CA903AE-5EDF-E44C-A798-4646D99EF43C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D84D60EE-DD02-44B0-DFB6-D5CFA26AC740}"/>
              </a:ext>
            </a:extLst>
          </p:cNvPr>
          <p:cNvSpPr/>
          <p:nvPr/>
        </p:nvSpPr>
        <p:spPr bwMode="auto">
          <a:xfrm>
            <a:off x="7354638" y="741544"/>
            <a:ext cx="3990687" cy="2521796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Dumping All Data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chain: 0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Year: 1933 Name: Pat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chain: 1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Year: 2020 Name: Sally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chain: 2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Year: 1955 Name: Sam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Year: 2022 Name: Zoe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  </a:t>
            </a:r>
            <a:endParaRPr lang="en-US" sz="20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1D5742FD-43E8-2005-74C5-0B5AC52BBC0C}"/>
              </a:ext>
            </a:extLst>
          </p:cNvPr>
          <p:cNvGrpSpPr/>
          <p:nvPr/>
        </p:nvGrpSpPr>
        <p:grpSpPr>
          <a:xfrm>
            <a:off x="3663284" y="1260343"/>
            <a:ext cx="731520" cy="2387440"/>
            <a:chOff x="511627" y="2122637"/>
            <a:chExt cx="731520" cy="2387440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80E78E4-3235-54F8-3D28-7068DB3D66F6}"/>
                </a:ext>
              </a:extLst>
            </p:cNvPr>
            <p:cNvSpPr txBox="1"/>
            <p:nvPr/>
          </p:nvSpPr>
          <p:spPr>
            <a:xfrm>
              <a:off x="716081" y="3860951"/>
              <a:ext cx="365760" cy="369332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bg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F8D32DF-91E7-00CA-7C0D-A656FE4094D3}"/>
                </a:ext>
              </a:extLst>
            </p:cNvPr>
            <p:cNvSpPr txBox="1"/>
            <p:nvPr/>
          </p:nvSpPr>
          <p:spPr>
            <a:xfrm>
              <a:off x="511627" y="4140745"/>
              <a:ext cx="731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ptr</a:t>
              </a:r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AB0B149E-2278-4B38-F984-7A74A70DB335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901720" y="2122637"/>
              <a:ext cx="0" cy="1909347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093AB45-2F02-9CE4-9BC5-7B538DF3069C}"/>
              </a:ext>
            </a:extLst>
          </p:cNvPr>
          <p:cNvGrpSpPr/>
          <p:nvPr/>
        </p:nvGrpSpPr>
        <p:grpSpPr>
          <a:xfrm>
            <a:off x="3663284" y="2009836"/>
            <a:ext cx="731520" cy="1632501"/>
            <a:chOff x="511627" y="2877576"/>
            <a:chExt cx="731520" cy="1632501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9ACE1DB-93DD-4590-9E61-CB2247D4FE31}"/>
                </a:ext>
              </a:extLst>
            </p:cNvPr>
            <p:cNvSpPr txBox="1"/>
            <p:nvPr/>
          </p:nvSpPr>
          <p:spPr>
            <a:xfrm>
              <a:off x="716081" y="3860951"/>
              <a:ext cx="365760" cy="369332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bg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B728C6EE-1634-A5D2-1615-132C7606A908}"/>
                </a:ext>
              </a:extLst>
            </p:cNvPr>
            <p:cNvSpPr txBox="1"/>
            <p:nvPr/>
          </p:nvSpPr>
          <p:spPr>
            <a:xfrm>
              <a:off x="511627" y="4140745"/>
              <a:ext cx="731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ptr</a:t>
              </a:r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AD4C9A06-7D4E-C5F8-080B-62A3715C78A0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901720" y="2877576"/>
              <a:ext cx="0" cy="1154408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8A98AFBA-11CA-20A6-5E2E-915E33E8FBD6}"/>
              </a:ext>
            </a:extLst>
          </p:cNvPr>
          <p:cNvGrpSpPr/>
          <p:nvPr/>
        </p:nvGrpSpPr>
        <p:grpSpPr>
          <a:xfrm>
            <a:off x="4994272" y="1355512"/>
            <a:ext cx="731520" cy="2322528"/>
            <a:chOff x="511627" y="2187549"/>
            <a:chExt cx="731520" cy="2322528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5C32BDED-9D39-2086-17C0-817E9A6D9BC0}"/>
                </a:ext>
              </a:extLst>
            </p:cNvPr>
            <p:cNvSpPr txBox="1"/>
            <p:nvPr/>
          </p:nvSpPr>
          <p:spPr>
            <a:xfrm>
              <a:off x="716081" y="3860951"/>
              <a:ext cx="365760" cy="369332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bg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D704D347-AC8C-EC95-49F2-0F4E978C43E2}"/>
                </a:ext>
              </a:extLst>
            </p:cNvPr>
            <p:cNvSpPr txBox="1"/>
            <p:nvPr/>
          </p:nvSpPr>
          <p:spPr>
            <a:xfrm>
              <a:off x="511627" y="4140745"/>
              <a:ext cx="731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ptr</a:t>
              </a:r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9141F23A-CEE7-C1D2-7D6B-A864FA578670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901720" y="2187549"/>
              <a:ext cx="0" cy="1844435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2BFCC13C-79F4-BFD7-8EED-7C6CA7D81718}"/>
              </a:ext>
            </a:extLst>
          </p:cNvPr>
          <p:cNvGrpSpPr/>
          <p:nvPr/>
        </p:nvGrpSpPr>
        <p:grpSpPr>
          <a:xfrm>
            <a:off x="3675433" y="2770308"/>
            <a:ext cx="731520" cy="876817"/>
            <a:chOff x="511627" y="3633260"/>
            <a:chExt cx="731520" cy="876817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C1F9F084-A4DD-8428-9A3F-9843D6038890}"/>
                </a:ext>
              </a:extLst>
            </p:cNvPr>
            <p:cNvSpPr txBox="1"/>
            <p:nvPr/>
          </p:nvSpPr>
          <p:spPr>
            <a:xfrm>
              <a:off x="716081" y="3860951"/>
              <a:ext cx="365760" cy="369332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bg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36BFB5E0-26FB-E873-A133-2BA48D0136E3}"/>
                </a:ext>
              </a:extLst>
            </p:cNvPr>
            <p:cNvSpPr txBox="1"/>
            <p:nvPr/>
          </p:nvSpPr>
          <p:spPr>
            <a:xfrm>
              <a:off x="511627" y="4140745"/>
              <a:ext cx="731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ptr</a:t>
              </a:r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809071F2-27F8-BE17-D579-7D46BFD78659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901720" y="3633260"/>
              <a:ext cx="0" cy="398724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</p:grpSp>
    </p:spTree>
    <p:extLst>
      <p:ext uri="{BB962C8B-B14F-4D97-AF65-F5344CB8AC3E}">
        <p14:creationId xmlns:p14="http://schemas.microsoft.com/office/powerpoint/2010/main" val="3085855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85CD88-3527-624A-A677-8E6EBB2176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497771"/>
          </a:xfrm>
        </p:spPr>
        <p:txBody>
          <a:bodyPr/>
          <a:lstStyle/>
          <a:p>
            <a:r>
              <a:rPr lang="en-US" dirty="0"/>
              <a:t>Finding a Node with a Specific Payload Value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CA903AE-5EDF-E44C-A798-4646D99EF43C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69" name="Rounded Rectangle 68">
            <a:extLst>
              <a:ext uri="{FF2B5EF4-FFF2-40B4-BE49-F238E27FC236}">
                <a16:creationId xmlns:a16="http://schemas.microsoft.com/office/drawing/2014/main" id="{14A4249C-8E50-3333-C3AE-A89DDD28C001}"/>
              </a:ext>
            </a:extLst>
          </p:cNvPr>
          <p:cNvSpPr/>
          <p:nvPr/>
        </p:nvSpPr>
        <p:spPr bwMode="auto">
          <a:xfrm>
            <a:off x="1440569" y="4856834"/>
            <a:ext cx="9580452" cy="1715898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index = hash("Zoe") % TBSZ;</a:t>
            </a:r>
            <a:endParaRPr lang="en-US" sz="2000" i="1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((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0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findNode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("Zoe", *(tab + index))) != NULL)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20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("Found Year: %d name: %s\n", 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-&gt;year, 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-&gt;name);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else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20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("Not Found Zoe\n");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F19CC1F4-0C63-23AB-46F4-C689533FEB96}"/>
              </a:ext>
            </a:extLst>
          </p:cNvPr>
          <p:cNvGrpSpPr/>
          <p:nvPr/>
        </p:nvGrpSpPr>
        <p:grpSpPr>
          <a:xfrm>
            <a:off x="2084967" y="808039"/>
            <a:ext cx="731520" cy="1309033"/>
            <a:chOff x="550982" y="3504749"/>
            <a:chExt cx="731520" cy="1309033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A46D451-381B-C5A2-4CE0-A97334E2C302}"/>
                </a:ext>
              </a:extLst>
            </p:cNvPr>
            <p:cNvSpPr txBox="1"/>
            <p:nvPr/>
          </p:nvSpPr>
          <p:spPr>
            <a:xfrm>
              <a:off x="716081" y="3860951"/>
              <a:ext cx="365760" cy="369332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bg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30BA78F-BCA8-E165-2B0D-16A9BEAC9FBB}"/>
                </a:ext>
              </a:extLst>
            </p:cNvPr>
            <p:cNvSpPr txBox="1"/>
            <p:nvPr/>
          </p:nvSpPr>
          <p:spPr>
            <a:xfrm>
              <a:off x="550982" y="3504749"/>
              <a:ext cx="731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ptr</a:t>
              </a:r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77EA1B3E-89BE-1E0E-3045-173739F43754}"/>
                </a:ext>
              </a:extLst>
            </p:cNvPr>
            <p:cNvCxnSpPr>
              <a:cxnSpLocks/>
              <a:endCxn id="54" idx="0"/>
            </p:cNvCxnSpPr>
            <p:nvPr/>
          </p:nvCxnSpPr>
          <p:spPr bwMode="auto">
            <a:xfrm>
              <a:off x="901720" y="4031984"/>
              <a:ext cx="15022" cy="781798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1F7B9014-FCF0-6F4D-74E0-BDE29A3C67E8}"/>
              </a:ext>
            </a:extLst>
          </p:cNvPr>
          <p:cNvGrpSpPr/>
          <p:nvPr/>
        </p:nvGrpSpPr>
        <p:grpSpPr>
          <a:xfrm>
            <a:off x="3495797" y="793419"/>
            <a:ext cx="731520" cy="1358009"/>
            <a:chOff x="488674" y="3522472"/>
            <a:chExt cx="731520" cy="1358009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CFF8CA0-DEF9-308A-EEFD-B8B677B73541}"/>
                </a:ext>
              </a:extLst>
            </p:cNvPr>
            <p:cNvSpPr txBox="1"/>
            <p:nvPr/>
          </p:nvSpPr>
          <p:spPr>
            <a:xfrm>
              <a:off x="648813" y="3876706"/>
              <a:ext cx="365760" cy="369332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bg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8F2F815D-C97B-5666-A3CE-5FAF14E72875}"/>
                </a:ext>
              </a:extLst>
            </p:cNvPr>
            <p:cNvSpPr txBox="1"/>
            <p:nvPr/>
          </p:nvSpPr>
          <p:spPr>
            <a:xfrm>
              <a:off x="488674" y="3522472"/>
              <a:ext cx="731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ptr</a:t>
              </a:r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0A9AE106-2EB2-994A-E8A2-4D7FD859EB64}"/>
                </a:ext>
              </a:extLst>
            </p:cNvPr>
            <p:cNvCxnSpPr>
              <a:cxnSpLocks/>
              <a:endCxn id="74" idx="0"/>
            </p:cNvCxnSpPr>
            <p:nvPr/>
          </p:nvCxnSpPr>
          <p:spPr bwMode="auto">
            <a:xfrm>
              <a:off x="849474" y="4077960"/>
              <a:ext cx="13895" cy="802521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A20A5147-1906-8A83-E734-97F3841A6376}"/>
              </a:ext>
            </a:extLst>
          </p:cNvPr>
          <p:cNvSpPr txBox="1"/>
          <p:nvPr/>
        </p:nvSpPr>
        <p:spPr>
          <a:xfrm>
            <a:off x="557251" y="2281973"/>
            <a:ext cx="817853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tab+2</a:t>
            </a:r>
          </a:p>
          <a:p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tab+1</a:t>
            </a:r>
          </a:p>
          <a:p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tab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E49AE9-7B35-F02D-3086-A4863DF00C7C}"/>
              </a:ext>
            </a:extLst>
          </p:cNvPr>
          <p:cNvSpPr txBox="1"/>
          <p:nvPr/>
        </p:nvSpPr>
        <p:spPr>
          <a:xfrm>
            <a:off x="1401302" y="2118367"/>
            <a:ext cx="365760" cy="707886"/>
          </a:xfrm>
          <a:prstGeom prst="rect">
            <a:avLst/>
          </a:prstGeom>
          <a:solidFill>
            <a:srgbClr val="D6D6F5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latin typeface="Calibri" panose="020F0502020204030204" pitchFamily="34" charset="0"/>
              <a:ea typeface="CMU Bright" panose="02000603000000000000" pitchFamily="2" charset="0"/>
              <a:cs typeface="Calibri" panose="020F0502020204030204" pitchFamily="34" charset="0"/>
            </a:endParaRPr>
          </a:p>
          <a:p>
            <a:pPr algn="ctr"/>
            <a:endParaRPr lang="en-US" sz="2000" dirty="0">
              <a:latin typeface="Calibri" panose="020F0502020204030204" pitchFamily="34" charset="0"/>
              <a:ea typeface="CMU Bright" panose="02000603000000000000" pitchFamily="2" charset="0"/>
              <a:cs typeface="Calibr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EC4E6A-1535-AB2A-3B96-519E7467BE87}"/>
              </a:ext>
            </a:extLst>
          </p:cNvPr>
          <p:cNvSpPr txBox="1"/>
          <p:nvPr/>
        </p:nvSpPr>
        <p:spPr>
          <a:xfrm>
            <a:off x="1396525" y="2835761"/>
            <a:ext cx="365760" cy="707886"/>
          </a:xfrm>
          <a:prstGeom prst="rect">
            <a:avLst/>
          </a:prstGeom>
          <a:solidFill>
            <a:srgbClr val="D6D6F5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latin typeface="Calibri" panose="020F0502020204030204" pitchFamily="34" charset="0"/>
              <a:ea typeface="CMU Bright" panose="02000603000000000000" pitchFamily="2" charset="0"/>
              <a:cs typeface="Calibri" panose="020F0502020204030204" pitchFamily="34" charset="0"/>
            </a:endParaRPr>
          </a:p>
          <a:p>
            <a:pPr algn="ctr"/>
            <a:endParaRPr lang="en-US" sz="2000" dirty="0">
              <a:latin typeface="Calibri" panose="020F0502020204030204" pitchFamily="34" charset="0"/>
              <a:ea typeface="CMU Bright" panose="02000603000000000000" pitchFamily="2" charset="0"/>
              <a:cs typeface="Calibri" panose="020F05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E993F9-17CA-753C-FC2F-6CABACB27482}"/>
              </a:ext>
            </a:extLst>
          </p:cNvPr>
          <p:cNvSpPr txBox="1"/>
          <p:nvPr/>
        </p:nvSpPr>
        <p:spPr>
          <a:xfrm>
            <a:off x="1396525" y="3541538"/>
            <a:ext cx="365760" cy="707886"/>
          </a:xfrm>
          <a:prstGeom prst="rect">
            <a:avLst/>
          </a:prstGeom>
          <a:solidFill>
            <a:srgbClr val="D6D6F5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latin typeface="Calibri" panose="020F0502020204030204" pitchFamily="34" charset="0"/>
              <a:ea typeface="CMU Bright" panose="02000603000000000000" pitchFamily="2" charset="0"/>
              <a:cs typeface="Calibri" panose="020F0502020204030204" pitchFamily="34" charset="0"/>
            </a:endParaRPr>
          </a:p>
          <a:p>
            <a:pPr algn="ctr"/>
            <a:endParaRPr lang="en-US" sz="2000" dirty="0">
              <a:latin typeface="Calibri" panose="020F0502020204030204" pitchFamily="34" charset="0"/>
              <a:ea typeface="CMU Bright" panose="02000603000000000000" pitchFamily="2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7E7A3DA-4441-F13A-C550-4B05C66B7A66}"/>
                  </a:ext>
                </a:extLst>
              </p:cNvPr>
              <p:cNvSpPr txBox="1"/>
              <p:nvPr/>
            </p:nvSpPr>
            <p:spPr>
              <a:xfrm>
                <a:off x="1373400" y="2310907"/>
                <a:ext cx="365760" cy="369332"/>
              </a:xfrm>
              <a:prstGeom prst="rect">
                <a:avLst/>
              </a:prstGeom>
              <a:noFill/>
              <a:effectLst/>
            </p:spPr>
            <p:txBody>
              <a:bodyPr wrap="square" t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MU Bright" panose="02000603000000000000" pitchFamily="2" charset="0"/>
                        </a:rPr>
                        <m:t>∅</m:t>
                      </m:r>
                    </m:oMath>
                  </m:oMathPara>
                </a14:m>
                <a:endParaRPr lang="en-US" dirty="0" err="1">
                  <a:solidFill>
                    <a:srgbClr val="FFC000"/>
                  </a:solidFill>
                  <a:effectLst>
                    <a:glow rad="25400">
                      <a:schemeClr val="tx1"/>
                    </a:glow>
                  </a:effectLst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7E7A3DA-4441-F13A-C550-4B05C66B7A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3400" y="2310907"/>
                <a:ext cx="365760" cy="369332"/>
              </a:xfrm>
              <a:prstGeom prst="rect">
                <a:avLst/>
              </a:prstGeom>
              <a:blipFill>
                <a:blip r:embed="rId2"/>
                <a:stretch>
                  <a:fillRect l="-10345" r="-13793" b="-16129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266FB66-20EC-FD3A-C4B9-0CA983D93F25}"/>
                  </a:ext>
                </a:extLst>
              </p:cNvPr>
              <p:cNvSpPr txBox="1"/>
              <p:nvPr/>
            </p:nvSpPr>
            <p:spPr>
              <a:xfrm>
                <a:off x="1380912" y="3018793"/>
                <a:ext cx="365760" cy="369332"/>
              </a:xfrm>
              <a:prstGeom prst="rect">
                <a:avLst/>
              </a:prstGeom>
              <a:noFill/>
              <a:effectLst/>
            </p:spPr>
            <p:txBody>
              <a:bodyPr wrap="square" t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MU Bright" panose="02000603000000000000" pitchFamily="2" charset="0"/>
                        </a:rPr>
                        <m:t>∅</m:t>
                      </m:r>
                    </m:oMath>
                  </m:oMathPara>
                </a14:m>
                <a:endParaRPr lang="en-US" dirty="0" err="1">
                  <a:solidFill>
                    <a:srgbClr val="FFC000"/>
                  </a:solidFill>
                  <a:effectLst>
                    <a:glow rad="25400">
                      <a:schemeClr val="tx1"/>
                    </a:glow>
                  </a:effectLst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266FB66-20EC-FD3A-C4B9-0CA983D93F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0912" y="3018793"/>
                <a:ext cx="365760" cy="369332"/>
              </a:xfrm>
              <a:prstGeom prst="rect">
                <a:avLst/>
              </a:prstGeom>
              <a:blipFill>
                <a:blip r:embed="rId3"/>
                <a:stretch>
                  <a:fillRect l="-6667" r="-10000" b="-20000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333AE88-D986-B4BC-AEAC-3A138C3CB4F8}"/>
                  </a:ext>
                </a:extLst>
              </p:cNvPr>
              <p:cNvSpPr txBox="1"/>
              <p:nvPr/>
            </p:nvSpPr>
            <p:spPr>
              <a:xfrm>
                <a:off x="1380912" y="3687176"/>
                <a:ext cx="365760" cy="369332"/>
              </a:xfrm>
              <a:prstGeom prst="rect">
                <a:avLst/>
              </a:prstGeom>
              <a:noFill/>
              <a:effectLst/>
            </p:spPr>
            <p:txBody>
              <a:bodyPr wrap="square" t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MU Bright" panose="02000603000000000000" pitchFamily="2" charset="0"/>
                        </a:rPr>
                        <m:t>∅</m:t>
                      </m:r>
                    </m:oMath>
                  </m:oMathPara>
                </a14:m>
                <a:endParaRPr lang="en-US" dirty="0" err="1">
                  <a:solidFill>
                    <a:srgbClr val="FFC000"/>
                  </a:solidFill>
                  <a:effectLst>
                    <a:glow rad="25400">
                      <a:schemeClr val="tx1"/>
                    </a:glow>
                  </a:effectLst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333AE88-D986-B4BC-AEAC-3A138C3CB4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0912" y="3687176"/>
                <a:ext cx="365760" cy="369332"/>
              </a:xfrm>
              <a:prstGeom prst="rect">
                <a:avLst/>
              </a:prstGeom>
              <a:blipFill>
                <a:blip r:embed="rId4"/>
                <a:stretch>
                  <a:fillRect l="-6667" r="-10000" b="-16667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5DFE1D79-F944-BD7F-A880-6E2C54E4581F}"/>
              </a:ext>
            </a:extLst>
          </p:cNvPr>
          <p:cNvGrpSpPr/>
          <p:nvPr/>
        </p:nvGrpSpPr>
        <p:grpSpPr>
          <a:xfrm>
            <a:off x="1398292" y="2833054"/>
            <a:ext cx="1741039" cy="707886"/>
            <a:chOff x="8784706" y="2366573"/>
            <a:chExt cx="1741039" cy="707886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5A85A914-CFC8-2078-6939-EDD084FE8085}"/>
                </a:ext>
              </a:extLst>
            </p:cNvPr>
            <p:cNvGrpSpPr/>
            <p:nvPr/>
          </p:nvGrpSpPr>
          <p:grpSpPr>
            <a:xfrm>
              <a:off x="8784706" y="2366573"/>
              <a:ext cx="1741039" cy="707886"/>
              <a:chOff x="10073963" y="2161460"/>
              <a:chExt cx="1741039" cy="707886"/>
            </a:xfrm>
          </p:grpSpPr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50E1CFA-3A5F-A8BD-7B23-6DF2E2D49E08}"/>
                  </a:ext>
                </a:extLst>
              </p:cNvPr>
              <p:cNvSpPr txBox="1"/>
              <p:nvPr/>
            </p:nvSpPr>
            <p:spPr>
              <a:xfrm>
                <a:off x="10073963" y="2161460"/>
                <a:ext cx="365760" cy="707886"/>
              </a:xfrm>
              <a:prstGeom prst="rect">
                <a:avLst/>
              </a:prstGeom>
              <a:solidFill>
                <a:srgbClr val="D6D6F5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sz="2000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  <a:p>
                <a:pPr algn="ctr"/>
                <a:endParaRPr lang="en-US" sz="2000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07F64C1C-B489-D991-FE82-2551AE480B62}"/>
                  </a:ext>
                </a:extLst>
              </p:cNvPr>
              <p:cNvGrpSpPr/>
              <p:nvPr/>
            </p:nvGrpSpPr>
            <p:grpSpPr>
              <a:xfrm>
                <a:off x="10292234" y="2161460"/>
                <a:ext cx="1522768" cy="649038"/>
                <a:chOff x="9563762" y="1999075"/>
                <a:chExt cx="1522768" cy="649038"/>
              </a:xfrm>
            </p:grpSpPr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FD727F57-36A1-D190-3A9E-8F5478407A83}"/>
                    </a:ext>
                  </a:extLst>
                </p:cNvPr>
                <p:cNvGrpSpPr/>
                <p:nvPr/>
              </p:nvGrpSpPr>
              <p:grpSpPr>
                <a:xfrm>
                  <a:off x="9986843" y="1999075"/>
                  <a:ext cx="1099687" cy="649038"/>
                  <a:chOff x="1828800" y="4572000"/>
                  <a:chExt cx="1099687" cy="649038"/>
                </a:xfrm>
              </p:grpSpPr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5637B84F-AF49-2929-6FA5-B643613E61B2}"/>
                      </a:ext>
                    </a:extLst>
                  </p:cNvPr>
                  <p:cNvSpPr txBox="1"/>
                  <p:nvPr/>
                </p:nvSpPr>
                <p:spPr>
                  <a:xfrm>
                    <a:off x="1828800" y="4572000"/>
                    <a:ext cx="731520" cy="646331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dirty="0">
                        <a:latin typeface="Calibri" panose="020F0502020204030204" pitchFamily="34" charset="0"/>
                        <a:ea typeface="CMU Bright" panose="02000603000000000000" pitchFamily="2" charset="0"/>
                        <a:cs typeface="Calibri" panose="020F0502020204030204" pitchFamily="34" charset="0"/>
                      </a:rPr>
                      <a:t>Sally</a:t>
                    </a:r>
                  </a:p>
                  <a:p>
                    <a:pPr algn="ctr"/>
                    <a:r>
                      <a:rPr lang="en-US" dirty="0">
                        <a:latin typeface="Calibri" panose="020F0502020204030204" pitchFamily="34" charset="0"/>
                        <a:ea typeface="CMU Bright" panose="02000603000000000000" pitchFamily="2" charset="0"/>
                        <a:cs typeface="Calibri" panose="020F0502020204030204" pitchFamily="34" charset="0"/>
                      </a:rPr>
                      <a:t>2020</a:t>
                    </a:r>
                  </a:p>
                </p:txBody>
              </p:sp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261CB579-8107-750C-F462-BAF30957C009}"/>
                      </a:ext>
                    </a:extLst>
                  </p:cNvPr>
                  <p:cNvSpPr txBox="1"/>
                  <p:nvPr/>
                </p:nvSpPr>
                <p:spPr>
                  <a:xfrm>
                    <a:off x="2562727" y="4574707"/>
                    <a:ext cx="365760" cy="646331"/>
                  </a:xfrm>
                  <a:prstGeom prst="rect">
                    <a:avLst/>
                  </a:prstGeom>
                  <a:solidFill>
                    <a:srgbClr val="D6D6F5"/>
                  </a:solidFill>
                  <a:ln w="25400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endParaRPr lang="en-US" dirty="0">
                      <a:latin typeface="Calibri" panose="020F0502020204030204" pitchFamily="34" charset="0"/>
                      <a:ea typeface="CMU Bright" panose="02000603000000000000" pitchFamily="2" charset="0"/>
                      <a:cs typeface="Calibri" panose="020F0502020204030204" pitchFamily="34" charset="0"/>
                    </a:endParaRPr>
                  </a:p>
                  <a:p>
                    <a:pPr algn="ctr"/>
                    <a:endParaRPr lang="en-US" dirty="0">
                      <a:latin typeface="Calibri" panose="020F0502020204030204" pitchFamily="34" charset="0"/>
                      <a:ea typeface="CMU Bright" panose="02000603000000000000" pitchFamily="2" charset="0"/>
                      <a:cs typeface="Calibri" panose="020F0502020204030204" pitchFamily="34" charset="0"/>
                    </a:endParaRPr>
                  </a:p>
                </p:txBody>
              </p:sp>
            </p:grpSp>
            <p:cxnSp>
              <p:nvCxnSpPr>
                <p:cNvPr id="23" name="Straight Arrow Connector 22">
                  <a:extLst>
                    <a:ext uri="{FF2B5EF4-FFF2-40B4-BE49-F238E27FC236}">
                      <a16:creationId xmlns:a16="http://schemas.microsoft.com/office/drawing/2014/main" id="{A64143ED-11D7-A583-6012-265412581CCF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9563762" y="2338287"/>
                  <a:ext cx="423081" cy="0"/>
                </a:xfrm>
                <a:prstGeom prst="straightConnector1">
                  <a:avLst/>
                </a:prstGeom>
                <a:noFill/>
                <a:ln w="38100" cap="flat" cmpd="sng" algn="ctr">
                  <a:solidFill>
                    <a:srgbClr val="FFC000"/>
                  </a:solidFill>
                  <a:prstDash val="solid"/>
                  <a:round/>
                  <a:headEnd type="oval" w="med" len="med"/>
                  <a:tailEnd type="stealth"/>
                </a:ln>
                <a:effectLst>
                  <a:glow rad="25400">
                    <a:schemeClr val="tx1"/>
                  </a:glow>
                </a:effectLst>
              </p:spPr>
            </p:cxn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FE91FB9B-095F-2B7B-42E5-37D42E88EA9A}"/>
                    </a:ext>
                  </a:extLst>
                </p:cNvPr>
                <p:cNvSpPr txBox="1"/>
                <p:nvPr/>
              </p:nvSpPr>
              <p:spPr>
                <a:xfrm>
                  <a:off x="10130840" y="2505072"/>
                  <a:ext cx="365760" cy="369332"/>
                </a:xfrm>
                <a:prstGeom prst="rect">
                  <a:avLst/>
                </a:prstGeom>
                <a:noFill/>
                <a:effectLst/>
              </p:spPr>
              <p:txBody>
                <a:bodyPr wrap="square" t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MU Bright" panose="02000603000000000000" pitchFamily="2" charset="0"/>
                          </a:rPr>
                          <m:t>∅</m:t>
                        </m:r>
                      </m:oMath>
                    </m:oMathPara>
                  </a14:m>
                  <a:endParaRPr lang="en-US" dirty="0" err="1">
                    <a:solidFill>
                      <a:srgbClr val="FFC000"/>
                    </a:solidFill>
                    <a:effectLst>
                      <a:glow rad="25400">
                        <a:schemeClr val="tx1"/>
                      </a:glow>
                    </a:effectLst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1452B2AF-2B09-9213-97E4-EDB39292A01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30840" y="2505072"/>
                  <a:ext cx="365760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6667" r="-10000" b="-16667"/>
                  </a:stretch>
                </a:blipFill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3D51EF6-5767-F91E-656A-C3895E08EC20}"/>
              </a:ext>
            </a:extLst>
          </p:cNvPr>
          <p:cNvGrpSpPr/>
          <p:nvPr/>
        </p:nvGrpSpPr>
        <p:grpSpPr>
          <a:xfrm>
            <a:off x="1387253" y="2117072"/>
            <a:ext cx="1797401" cy="710475"/>
            <a:chOff x="9474919" y="4188744"/>
            <a:chExt cx="1797401" cy="710475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2CBC10C-93E7-A192-6168-4CA4D1DD2157}"/>
                </a:ext>
              </a:extLst>
            </p:cNvPr>
            <p:cNvSpPr txBox="1"/>
            <p:nvPr/>
          </p:nvSpPr>
          <p:spPr>
            <a:xfrm>
              <a:off x="9474919" y="4191333"/>
              <a:ext cx="365760" cy="707886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sz="2000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  <a:p>
              <a:pPr algn="ctr"/>
              <a:endParaRPr lang="en-US" sz="2000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551FCDD5-F258-6362-3FB4-8A403CBA798C}"/>
                </a:ext>
              </a:extLst>
            </p:cNvPr>
            <p:cNvGrpSpPr/>
            <p:nvPr/>
          </p:nvGrpSpPr>
          <p:grpSpPr>
            <a:xfrm>
              <a:off x="9672032" y="4188744"/>
              <a:ext cx="1600288" cy="649038"/>
              <a:chOff x="9672032" y="4188744"/>
              <a:chExt cx="1600288" cy="649038"/>
            </a:xfrm>
          </p:grpSpPr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FA60785E-D345-36F4-E3A1-9DB12D966F7B}"/>
                  </a:ext>
                </a:extLst>
              </p:cNvPr>
              <p:cNvGrpSpPr/>
              <p:nvPr/>
            </p:nvGrpSpPr>
            <p:grpSpPr>
              <a:xfrm>
                <a:off x="9672032" y="4188744"/>
                <a:ext cx="1600288" cy="649038"/>
                <a:chOff x="7615281" y="6231160"/>
                <a:chExt cx="1600288" cy="649038"/>
              </a:xfrm>
            </p:grpSpPr>
            <p:grpSp>
              <p:nvGrpSpPr>
                <p:cNvPr id="48" name="Group 47">
                  <a:extLst>
                    <a:ext uri="{FF2B5EF4-FFF2-40B4-BE49-F238E27FC236}">
                      <a16:creationId xmlns:a16="http://schemas.microsoft.com/office/drawing/2014/main" id="{8497F28E-6715-ADFE-9504-3DE071446F94}"/>
                    </a:ext>
                  </a:extLst>
                </p:cNvPr>
                <p:cNvGrpSpPr/>
                <p:nvPr/>
              </p:nvGrpSpPr>
              <p:grpSpPr>
                <a:xfrm>
                  <a:off x="8115882" y="6231160"/>
                  <a:ext cx="1099687" cy="649038"/>
                  <a:chOff x="1828800" y="4572000"/>
                  <a:chExt cx="1099687" cy="649038"/>
                </a:xfrm>
              </p:grpSpPr>
              <p:sp>
                <p:nvSpPr>
                  <p:cNvPr id="54" name="TextBox 53">
                    <a:extLst>
                      <a:ext uri="{FF2B5EF4-FFF2-40B4-BE49-F238E27FC236}">
                        <a16:creationId xmlns:a16="http://schemas.microsoft.com/office/drawing/2014/main" id="{F03965D5-EDCC-1509-D72F-480F76FDD730}"/>
                      </a:ext>
                    </a:extLst>
                  </p:cNvPr>
                  <p:cNvSpPr txBox="1"/>
                  <p:nvPr/>
                </p:nvSpPr>
                <p:spPr>
                  <a:xfrm>
                    <a:off x="1828800" y="4572000"/>
                    <a:ext cx="731520" cy="646331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dirty="0">
                        <a:latin typeface="Calibri" panose="020F0502020204030204" pitchFamily="34" charset="0"/>
                        <a:ea typeface="CMU Bright" panose="02000603000000000000" pitchFamily="2" charset="0"/>
                        <a:cs typeface="Calibri" panose="020F0502020204030204" pitchFamily="34" charset="0"/>
                      </a:rPr>
                      <a:t>Sam</a:t>
                    </a:r>
                  </a:p>
                  <a:p>
                    <a:pPr algn="ctr"/>
                    <a:r>
                      <a:rPr lang="en-US" dirty="0">
                        <a:latin typeface="Calibri" panose="020F0502020204030204" pitchFamily="34" charset="0"/>
                        <a:ea typeface="CMU Bright" panose="02000603000000000000" pitchFamily="2" charset="0"/>
                        <a:cs typeface="Calibri" panose="020F0502020204030204" pitchFamily="34" charset="0"/>
                      </a:rPr>
                      <a:t>1955</a:t>
                    </a:r>
                  </a:p>
                </p:txBody>
              </p:sp>
              <p:sp>
                <p:nvSpPr>
                  <p:cNvPr id="55" name="TextBox 54">
                    <a:extLst>
                      <a:ext uri="{FF2B5EF4-FFF2-40B4-BE49-F238E27FC236}">
                        <a16:creationId xmlns:a16="http://schemas.microsoft.com/office/drawing/2014/main" id="{7198B486-1F33-9F6D-2090-6F149810A4D3}"/>
                      </a:ext>
                    </a:extLst>
                  </p:cNvPr>
                  <p:cNvSpPr txBox="1"/>
                  <p:nvPr/>
                </p:nvSpPr>
                <p:spPr>
                  <a:xfrm>
                    <a:off x="2562727" y="4574707"/>
                    <a:ext cx="365760" cy="646331"/>
                  </a:xfrm>
                  <a:prstGeom prst="rect">
                    <a:avLst/>
                  </a:prstGeom>
                  <a:solidFill>
                    <a:srgbClr val="D6D6F5"/>
                  </a:solidFill>
                  <a:ln w="25400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endParaRPr lang="en-US" dirty="0">
                      <a:latin typeface="Calibri" panose="020F0502020204030204" pitchFamily="34" charset="0"/>
                      <a:ea typeface="CMU Bright" panose="02000603000000000000" pitchFamily="2" charset="0"/>
                      <a:cs typeface="Calibri" panose="020F0502020204030204" pitchFamily="34" charset="0"/>
                    </a:endParaRPr>
                  </a:p>
                  <a:p>
                    <a:pPr algn="ctr"/>
                    <a:endParaRPr lang="en-US" dirty="0">
                      <a:latin typeface="Calibri" panose="020F0502020204030204" pitchFamily="34" charset="0"/>
                      <a:ea typeface="CMU Bright" panose="02000603000000000000" pitchFamily="2" charset="0"/>
                      <a:cs typeface="Calibri" panose="020F0502020204030204" pitchFamily="34" charset="0"/>
                    </a:endParaRPr>
                  </a:p>
                </p:txBody>
              </p:sp>
            </p:grpSp>
            <p:cxnSp>
              <p:nvCxnSpPr>
                <p:cNvPr id="50" name="Straight Arrow Connector 49">
                  <a:extLst>
                    <a:ext uri="{FF2B5EF4-FFF2-40B4-BE49-F238E27FC236}">
                      <a16:creationId xmlns:a16="http://schemas.microsoft.com/office/drawing/2014/main" id="{86C05AC5-385D-23A1-6D9C-D89BF247E7E5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7615281" y="6576822"/>
                  <a:ext cx="500992" cy="0"/>
                </a:xfrm>
                <a:prstGeom prst="straightConnector1">
                  <a:avLst/>
                </a:prstGeom>
                <a:noFill/>
                <a:ln w="38100" cap="flat" cmpd="sng" algn="ctr">
                  <a:solidFill>
                    <a:srgbClr val="FFC000"/>
                  </a:solidFill>
                  <a:prstDash val="solid"/>
                  <a:round/>
                  <a:headEnd type="oval" w="med" len="med"/>
                  <a:tailEnd type="stealth"/>
                </a:ln>
                <a:effectLst>
                  <a:glow rad="25400">
                    <a:schemeClr val="tx1"/>
                  </a:glow>
                </a:effectLst>
              </p:spPr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07647B6A-B53B-A131-9077-6C4C7F912A07}"/>
                      </a:ext>
                    </a:extLst>
                  </p:cNvPr>
                  <p:cNvSpPr txBox="1"/>
                  <p:nvPr/>
                </p:nvSpPr>
                <p:spPr>
                  <a:xfrm>
                    <a:off x="10870738" y="4354188"/>
                    <a:ext cx="365760" cy="369332"/>
                  </a:xfrm>
                  <a:prstGeom prst="rect">
                    <a:avLst/>
                  </a:prstGeom>
                  <a:noFill/>
                  <a:effectLst/>
                </p:spPr>
                <p:txBody>
                  <a:bodyPr wrap="square" t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MU Bright" panose="02000603000000000000" pitchFamily="2" charset="0"/>
                            </a:rPr>
                            <m:t>∅</m:t>
                          </m:r>
                        </m:oMath>
                      </m:oMathPara>
                    </a14:m>
                    <a:endParaRPr lang="en-US" dirty="0" err="1">
                      <a:solidFill>
                        <a:srgbClr val="FFC000"/>
                      </a:solidFill>
                      <a:effectLst>
                        <a:glow rad="25400">
                          <a:schemeClr val="tx1"/>
                        </a:glow>
                      </a:effectLst>
                      <a:latin typeface="Calibri" panose="020F0502020204030204" pitchFamily="34" charset="0"/>
                      <a:ea typeface="CMU Bright" panose="02000603000000000000" pitchFamily="2" charset="0"/>
                      <a:cs typeface="Calibri" panose="020F050202020403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07647B6A-B53B-A131-9077-6C4C7F912A0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870738" y="4354188"/>
                    <a:ext cx="365760" cy="36933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10000" r="-10000" b="-20000"/>
                    </a:stretch>
                  </a:blipFill>
                  <a:effectLst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452C776A-7CC2-93F8-0054-35F140DE0501}"/>
              </a:ext>
            </a:extLst>
          </p:cNvPr>
          <p:cNvGrpSpPr/>
          <p:nvPr/>
        </p:nvGrpSpPr>
        <p:grpSpPr>
          <a:xfrm>
            <a:off x="2816487" y="2148361"/>
            <a:ext cx="1795429" cy="654412"/>
            <a:chOff x="9481088" y="3707908"/>
            <a:chExt cx="1795429" cy="654412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EEDDF757-4E4B-C57A-56B2-880572CBEB5E}"/>
                </a:ext>
              </a:extLst>
            </p:cNvPr>
            <p:cNvSpPr txBox="1"/>
            <p:nvPr/>
          </p:nvSpPr>
          <p:spPr>
            <a:xfrm>
              <a:off x="9481088" y="3707908"/>
              <a:ext cx="365760" cy="646331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sz="2000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  <a:p>
              <a:pPr algn="ctr"/>
              <a:endParaRPr lang="en-US" sz="1600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DBF6CCC9-FFA4-3016-AA04-544BA0DD01EC}"/>
                </a:ext>
              </a:extLst>
            </p:cNvPr>
            <p:cNvGrpSpPr/>
            <p:nvPr/>
          </p:nvGrpSpPr>
          <p:grpSpPr>
            <a:xfrm>
              <a:off x="10169333" y="3710975"/>
              <a:ext cx="1107184" cy="651345"/>
              <a:chOff x="1828800" y="4572000"/>
              <a:chExt cx="1107184" cy="651345"/>
            </a:xfrm>
          </p:grpSpPr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7B201DF8-37BC-AC46-657D-B037AC83A443}"/>
                  </a:ext>
                </a:extLst>
              </p:cNvPr>
              <p:cNvSpPr txBox="1"/>
              <p:nvPr/>
            </p:nvSpPr>
            <p:spPr>
              <a:xfrm>
                <a:off x="2570224" y="4577014"/>
                <a:ext cx="365760" cy="646331"/>
              </a:xfrm>
              <a:prstGeom prst="rect">
                <a:avLst/>
              </a:prstGeom>
              <a:solidFill>
                <a:srgbClr val="D6D6F5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  <a:p>
                <a:pPr algn="ctr"/>
                <a:endPara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9D54DDC1-0FE7-1E22-AF6C-356B7ECE9C20}"/>
                  </a:ext>
                </a:extLst>
              </p:cNvPr>
              <p:cNvSpPr txBox="1"/>
              <p:nvPr/>
            </p:nvSpPr>
            <p:spPr>
              <a:xfrm>
                <a:off x="1828800" y="4572000"/>
                <a:ext cx="731520" cy="64633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Zoe</a:t>
                </a:r>
              </a:p>
              <a:p>
                <a:pPr algn="ctr"/>
                <a:r>
                  <a: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2022</a:t>
                </a:r>
              </a:p>
            </p:txBody>
          </p:sp>
        </p:grp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832A3D14-088E-C240-4626-99CA1C74757F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9736348" y="4047042"/>
              <a:ext cx="423081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619FA09E-306B-9722-C06C-5EB7AE896598}"/>
                    </a:ext>
                  </a:extLst>
                </p:cNvPr>
                <p:cNvSpPr txBox="1"/>
                <p:nvPr/>
              </p:nvSpPr>
              <p:spPr>
                <a:xfrm>
                  <a:off x="10910757" y="3877185"/>
                  <a:ext cx="365760" cy="369332"/>
                </a:xfrm>
                <a:prstGeom prst="rect">
                  <a:avLst/>
                </a:prstGeom>
                <a:noFill/>
                <a:effectLst/>
              </p:spPr>
              <p:txBody>
                <a:bodyPr wrap="square" t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MU Bright" panose="02000603000000000000" pitchFamily="2" charset="0"/>
                          </a:rPr>
                          <m:t>∅</m:t>
                        </m:r>
                      </m:oMath>
                    </m:oMathPara>
                  </a14:m>
                  <a:endParaRPr lang="en-US" dirty="0" err="1">
                    <a:solidFill>
                      <a:srgbClr val="FFC000"/>
                    </a:solidFill>
                    <a:effectLst>
                      <a:glow rad="25400">
                        <a:schemeClr val="tx1"/>
                      </a:glow>
                    </a:effectLst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B38F9A46-05ED-645A-A2A4-D64BFC8CD97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10757" y="3877185"/>
                  <a:ext cx="365760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6667" r="-10000" b="-16667"/>
                  </a:stretch>
                </a:blipFill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2096C379-B79B-5862-7807-75EBB1439718}"/>
              </a:ext>
            </a:extLst>
          </p:cNvPr>
          <p:cNvGrpSpPr/>
          <p:nvPr/>
        </p:nvGrpSpPr>
        <p:grpSpPr>
          <a:xfrm>
            <a:off x="1401302" y="3549035"/>
            <a:ext cx="1765887" cy="707886"/>
            <a:chOff x="8857494" y="5542059"/>
            <a:chExt cx="1765887" cy="707886"/>
          </a:xfrm>
        </p:grpSpPr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C024D4DA-19AD-39D0-8098-61AFC3B4C0A4}"/>
                </a:ext>
              </a:extLst>
            </p:cNvPr>
            <p:cNvSpPr txBox="1"/>
            <p:nvPr/>
          </p:nvSpPr>
          <p:spPr>
            <a:xfrm>
              <a:off x="8857494" y="5542059"/>
              <a:ext cx="365760" cy="707886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sz="2000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  <a:p>
              <a:pPr algn="ctr"/>
              <a:endParaRPr lang="en-US" sz="2000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494A5766-58FA-2317-1E37-FE591F8FD40C}"/>
                </a:ext>
              </a:extLst>
            </p:cNvPr>
            <p:cNvGrpSpPr/>
            <p:nvPr/>
          </p:nvGrpSpPr>
          <p:grpSpPr>
            <a:xfrm>
              <a:off x="9072754" y="5585755"/>
              <a:ext cx="1550627" cy="651345"/>
              <a:chOff x="8486566" y="1053865"/>
              <a:chExt cx="1550627" cy="651345"/>
            </a:xfrm>
          </p:grpSpPr>
          <p:grpSp>
            <p:nvGrpSpPr>
              <p:cNvPr id="78" name="Group 77">
                <a:extLst>
                  <a:ext uri="{FF2B5EF4-FFF2-40B4-BE49-F238E27FC236}">
                    <a16:creationId xmlns:a16="http://schemas.microsoft.com/office/drawing/2014/main" id="{7010CDC9-14A0-574C-34DD-5F6A7CF7CA5F}"/>
                  </a:ext>
                </a:extLst>
              </p:cNvPr>
              <p:cNvGrpSpPr/>
              <p:nvPr/>
            </p:nvGrpSpPr>
            <p:grpSpPr>
              <a:xfrm>
                <a:off x="8905712" y="1053865"/>
                <a:ext cx="1131481" cy="651345"/>
                <a:chOff x="9356133" y="6236190"/>
                <a:chExt cx="1131481" cy="651345"/>
              </a:xfrm>
            </p:grpSpPr>
            <p:grpSp>
              <p:nvGrpSpPr>
                <p:cNvPr id="80" name="Group 79">
                  <a:extLst>
                    <a:ext uri="{FF2B5EF4-FFF2-40B4-BE49-F238E27FC236}">
                      <a16:creationId xmlns:a16="http://schemas.microsoft.com/office/drawing/2014/main" id="{955C0F3E-9629-02FD-C4CF-EE0437ECE879}"/>
                    </a:ext>
                  </a:extLst>
                </p:cNvPr>
                <p:cNvGrpSpPr/>
                <p:nvPr/>
              </p:nvGrpSpPr>
              <p:grpSpPr>
                <a:xfrm>
                  <a:off x="9356133" y="6236190"/>
                  <a:ext cx="1107184" cy="651345"/>
                  <a:chOff x="1719259" y="4589932"/>
                  <a:chExt cx="1107184" cy="651345"/>
                </a:xfrm>
              </p:grpSpPr>
              <p:sp>
                <p:nvSpPr>
                  <p:cNvPr id="82" name="TextBox 81">
                    <a:extLst>
                      <a:ext uri="{FF2B5EF4-FFF2-40B4-BE49-F238E27FC236}">
                        <a16:creationId xmlns:a16="http://schemas.microsoft.com/office/drawing/2014/main" id="{507D1CDA-4DBC-8775-6EC7-54D74F4DC66E}"/>
                      </a:ext>
                    </a:extLst>
                  </p:cNvPr>
                  <p:cNvSpPr txBox="1"/>
                  <p:nvPr/>
                </p:nvSpPr>
                <p:spPr>
                  <a:xfrm>
                    <a:off x="2460683" y="4594946"/>
                    <a:ext cx="365760" cy="646331"/>
                  </a:xfrm>
                  <a:prstGeom prst="rect">
                    <a:avLst/>
                  </a:prstGeom>
                  <a:solidFill>
                    <a:srgbClr val="D6D6F5"/>
                  </a:solidFill>
                  <a:ln w="25400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endParaRPr lang="en-US" dirty="0">
                      <a:latin typeface="Calibri" panose="020F0502020204030204" pitchFamily="34" charset="0"/>
                      <a:ea typeface="CMU Bright" panose="02000603000000000000" pitchFamily="2" charset="0"/>
                      <a:cs typeface="Calibri" panose="020F0502020204030204" pitchFamily="34" charset="0"/>
                    </a:endParaRPr>
                  </a:p>
                  <a:p>
                    <a:pPr algn="ctr"/>
                    <a:endParaRPr lang="en-US" dirty="0">
                      <a:latin typeface="Calibri" panose="020F0502020204030204" pitchFamily="34" charset="0"/>
                      <a:ea typeface="CMU Bright" panose="02000603000000000000" pitchFamily="2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83" name="TextBox 82">
                    <a:extLst>
                      <a:ext uri="{FF2B5EF4-FFF2-40B4-BE49-F238E27FC236}">
                        <a16:creationId xmlns:a16="http://schemas.microsoft.com/office/drawing/2014/main" id="{7E55D2D1-DA86-B4C0-1D00-D3BCF827F14E}"/>
                      </a:ext>
                    </a:extLst>
                  </p:cNvPr>
                  <p:cNvSpPr txBox="1"/>
                  <p:nvPr/>
                </p:nvSpPr>
                <p:spPr>
                  <a:xfrm>
                    <a:off x="1719259" y="4589932"/>
                    <a:ext cx="731520" cy="646331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dirty="0">
                        <a:latin typeface="Calibri" panose="020F0502020204030204" pitchFamily="34" charset="0"/>
                        <a:ea typeface="CMU Bright" panose="02000603000000000000" pitchFamily="2" charset="0"/>
                        <a:cs typeface="Calibri" panose="020F0502020204030204" pitchFamily="34" charset="0"/>
                      </a:rPr>
                      <a:t>Pat</a:t>
                    </a:r>
                  </a:p>
                  <a:p>
                    <a:pPr algn="ctr"/>
                    <a:r>
                      <a:rPr lang="en-US" dirty="0">
                        <a:latin typeface="Calibri" panose="020F0502020204030204" pitchFamily="34" charset="0"/>
                        <a:ea typeface="CMU Bright" panose="02000603000000000000" pitchFamily="2" charset="0"/>
                        <a:cs typeface="Calibri" panose="020F0502020204030204" pitchFamily="34" charset="0"/>
                      </a:rPr>
                      <a:t>1933</a:t>
                    </a:r>
                  </a:p>
                </p:txBody>
              </p: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1" name="TextBox 80">
                      <a:extLst>
                        <a:ext uri="{FF2B5EF4-FFF2-40B4-BE49-F238E27FC236}">
                          <a16:creationId xmlns:a16="http://schemas.microsoft.com/office/drawing/2014/main" id="{5B4E9C8B-DF2A-0366-F293-D475694E75D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0121854" y="6371982"/>
                      <a:ext cx="365760" cy="369332"/>
                    </a:xfrm>
                    <a:prstGeom prst="rect">
                      <a:avLst/>
                    </a:prstGeom>
                    <a:noFill/>
                    <a:effectLst/>
                  </p:spPr>
                  <p:txBody>
                    <a:bodyPr wrap="square" t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i="1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MU Bright" panose="02000603000000000000" pitchFamily="2" charset="0"/>
                              </a:rPr>
                              <m:t>∅</m:t>
                            </m:r>
                          </m:oMath>
                        </m:oMathPara>
                      </a14:m>
                      <a:endParaRPr lang="en-US" dirty="0" err="1">
                        <a:solidFill>
                          <a:srgbClr val="FFC000"/>
                        </a:solidFill>
                        <a:effectLst>
                          <a:glow rad="25400">
                            <a:schemeClr val="tx1"/>
                          </a:glow>
                        </a:effectLst>
                        <a:latin typeface="Calibri" panose="020F0502020204030204" pitchFamily="34" charset="0"/>
                        <a:ea typeface="CMU Bright" panose="02000603000000000000" pitchFamily="2" charset="0"/>
                        <a:cs typeface="Calibri" panose="020F0502020204030204" pitchFamily="34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33" name="TextBox 32">
                      <a:extLst>
                        <a:ext uri="{FF2B5EF4-FFF2-40B4-BE49-F238E27FC236}">
                          <a16:creationId xmlns:a16="http://schemas.microsoft.com/office/drawing/2014/main" id="{D75B593A-E432-B0AB-83C0-FD67F42DC58B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0121854" y="6371982"/>
                      <a:ext cx="365760" cy="369332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 l="-10345" r="-13793" b="-16129"/>
                      </a:stretch>
                    </a:blipFill>
                    <a:effectLst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79" name="Straight Arrow Connector 78">
                <a:extLst>
                  <a:ext uri="{FF2B5EF4-FFF2-40B4-BE49-F238E27FC236}">
                    <a16:creationId xmlns:a16="http://schemas.microsoft.com/office/drawing/2014/main" id="{C60702B2-2A28-CAA0-CF7D-BFC765E7EFAF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8486566" y="1356391"/>
                <a:ext cx="423081" cy="0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FFC000"/>
                </a:solidFill>
                <a:prstDash val="solid"/>
                <a:round/>
                <a:headEnd type="oval" w="med" len="med"/>
                <a:tailEnd type="stealth"/>
              </a:ln>
              <a:effectLst>
                <a:glow rad="25400">
                  <a:schemeClr val="tx1"/>
                </a:glow>
              </a:effectLst>
            </p:spPr>
          </p:cxnSp>
        </p:grpSp>
      </p:grpSp>
      <p:sp>
        <p:nvSpPr>
          <p:cNvPr id="89" name="Rounded Rectangle 88">
            <a:extLst>
              <a:ext uri="{FF2B5EF4-FFF2-40B4-BE49-F238E27FC236}">
                <a16:creationId xmlns:a16="http://schemas.microsoft.com/office/drawing/2014/main" id="{A2B79FF8-E501-0608-40EC-19187C2BA02A}"/>
              </a:ext>
            </a:extLst>
          </p:cNvPr>
          <p:cNvSpPr/>
          <p:nvPr/>
        </p:nvSpPr>
        <p:spPr bwMode="auto">
          <a:xfrm>
            <a:off x="5061806" y="765694"/>
            <a:ext cx="6841730" cy="292148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same routine as shown in a previous slide</a:t>
            </a:r>
          </a:p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node *</a:t>
            </a:r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findNode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(char *name, struct node *</a:t>
            </a:r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while (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!= NULL) {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if (</a:t>
            </a:r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strcmp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(name,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-&gt;name) == 0)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break;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-&gt;next;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return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583287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69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BEF59E7-3544-2C47-A0E9-FA7E457983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Positive Number (unsigned) in 4 bits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F3CD68AF-1C88-E6D1-CC36-B361C5A0ECE7}"/>
                  </a:ext>
                </a:extLst>
              </p:cNvPr>
              <p:cNvSpPr>
                <a:spLocks noGrp="1"/>
              </p:cNvSpPr>
              <p:nvPr>
                <p:ph sz="quarter" idx="17"/>
              </p:nvPr>
            </p:nvSpPr>
            <p:spPr>
              <a:xfrm>
                <a:off x="577850" y="835293"/>
                <a:ext cx="10709275" cy="1570160"/>
              </a:xfr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 dirty="0">
                    <a:solidFill>
                      <a:schemeClr val="accent6"/>
                    </a:solidFill>
                  </a:rPr>
                  <a:t>Real hardware has a fixed number of bits to store numbers (pi-cluster is 32 bits)</a:t>
                </a:r>
              </a:p>
              <a:p>
                <a:r>
                  <a:rPr lang="en-US" dirty="0">
                    <a:solidFill>
                      <a:schemeClr val="accent6"/>
                    </a:solidFill>
                  </a:rPr>
                  <a:t>There are only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2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𝑛</m:t>
                        </m:r>
                      </m:sup>
                    </m:sSup>
                    <m:r>
                      <a:rPr lang="en-US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Helvetica Light"/>
                      </a:rPr>
                      <m:t> </m:t>
                    </m:r>
                  </m:oMath>
                </a14:m>
                <a:r>
                  <a:rPr lang="en-US" sz="2000" dirty="0">
                    <a:solidFill>
                      <a:schemeClr val="accent1"/>
                    </a:solidFill>
                  </a:rPr>
                  <a:t>distinct values in n bits</a:t>
                </a:r>
              </a:p>
              <a:p>
                <a:r>
                  <a:rPr lang="en-US" dirty="0">
                    <a:solidFill>
                      <a:schemeClr val="accent6"/>
                    </a:solidFill>
                  </a:rPr>
                  <a:t>This limits the range of positive number to be 0 (unsigned min)  to</a:t>
                </a:r>
                <a:r>
                  <a:rPr lang="en-US" sz="20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2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𝑛</m:t>
                        </m:r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 </m:t>
                        </m:r>
                      </m:sup>
                    </m:sSup>
                    <m:r>
                      <a:rPr lang="en-US" sz="200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sym typeface="Helvetica Light"/>
                      </a:rPr>
                      <m:t> </m:t>
                    </m:r>
                  </m:oMath>
                </a14:m>
                <a:r>
                  <a:rPr lang="en-US" sz="2000" dirty="0">
                    <a:solidFill>
                      <a:schemeClr val="accent6"/>
                    </a:solidFill>
                  </a:rPr>
                  <a:t>- 1 (unsigned max)</a:t>
                </a:r>
              </a:p>
            </p:txBody>
          </p:sp>
        </mc:Choice>
        <mc:Fallback xmlns="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F3CD68AF-1C88-E6D1-CC36-B361C5A0EC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7"/>
              </p:nvPr>
            </p:nvSpPr>
            <p:spPr>
              <a:xfrm>
                <a:off x="577850" y="835293"/>
                <a:ext cx="10709275" cy="1570160"/>
              </a:xfrm>
              <a:blipFill>
                <a:blip r:embed="rId2"/>
                <a:stretch>
                  <a:fillRect l="-592" r="-473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4F81C14-52A7-B448-8B68-B9644CC8F33E}"/>
              </a:ext>
            </a:extLst>
          </p:cNvPr>
          <p:cNvGraphicFramePr>
            <a:graphicFrameLocks noGrp="1"/>
          </p:cNvGraphicFramePr>
          <p:nvPr/>
        </p:nvGraphicFramePr>
        <p:xfrm>
          <a:off x="212910" y="2626055"/>
          <a:ext cx="11602814" cy="1324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13518">
                  <a:extLst>
                    <a:ext uri="{9D8B030D-6E8A-4147-A177-3AD203B41FA5}">
                      <a16:colId xmlns:a16="http://schemas.microsoft.com/office/drawing/2014/main" val="3907230231"/>
                    </a:ext>
                  </a:extLst>
                </a:gridCol>
                <a:gridCol w="1161162">
                  <a:extLst>
                    <a:ext uri="{9D8B030D-6E8A-4147-A177-3AD203B41FA5}">
                      <a16:colId xmlns:a16="http://schemas.microsoft.com/office/drawing/2014/main" val="1475302328"/>
                    </a:ext>
                  </a:extLst>
                </a:gridCol>
                <a:gridCol w="1161162">
                  <a:extLst>
                    <a:ext uri="{9D8B030D-6E8A-4147-A177-3AD203B41FA5}">
                      <a16:colId xmlns:a16="http://schemas.microsoft.com/office/drawing/2014/main" val="229470600"/>
                    </a:ext>
                  </a:extLst>
                </a:gridCol>
                <a:gridCol w="1161162">
                  <a:extLst>
                    <a:ext uri="{9D8B030D-6E8A-4147-A177-3AD203B41FA5}">
                      <a16:colId xmlns:a16="http://schemas.microsoft.com/office/drawing/2014/main" val="3653598114"/>
                    </a:ext>
                  </a:extLst>
                </a:gridCol>
                <a:gridCol w="1161162">
                  <a:extLst>
                    <a:ext uri="{9D8B030D-6E8A-4147-A177-3AD203B41FA5}">
                      <a16:colId xmlns:a16="http://schemas.microsoft.com/office/drawing/2014/main" val="620688831"/>
                    </a:ext>
                  </a:extLst>
                </a:gridCol>
                <a:gridCol w="1161162">
                  <a:extLst>
                    <a:ext uri="{9D8B030D-6E8A-4147-A177-3AD203B41FA5}">
                      <a16:colId xmlns:a16="http://schemas.microsoft.com/office/drawing/2014/main" val="488825259"/>
                    </a:ext>
                  </a:extLst>
                </a:gridCol>
                <a:gridCol w="1161162">
                  <a:extLst>
                    <a:ext uri="{9D8B030D-6E8A-4147-A177-3AD203B41FA5}">
                      <a16:colId xmlns:a16="http://schemas.microsoft.com/office/drawing/2014/main" val="2257383531"/>
                    </a:ext>
                  </a:extLst>
                </a:gridCol>
                <a:gridCol w="1161162">
                  <a:extLst>
                    <a:ext uri="{9D8B030D-6E8A-4147-A177-3AD203B41FA5}">
                      <a16:colId xmlns:a16="http://schemas.microsoft.com/office/drawing/2014/main" val="3395438350"/>
                    </a:ext>
                  </a:extLst>
                </a:gridCol>
                <a:gridCol w="1161162">
                  <a:extLst>
                    <a:ext uri="{9D8B030D-6E8A-4147-A177-3AD203B41FA5}">
                      <a16:colId xmlns:a16="http://schemas.microsoft.com/office/drawing/2014/main" val="789219158"/>
                    </a:ext>
                  </a:extLst>
                </a:gridCol>
              </a:tblGrid>
              <a:tr h="206275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Hex digit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1242248"/>
                  </a:ext>
                </a:extLst>
              </a:tr>
              <a:tr h="46408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Decimal value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7292737"/>
                  </a:ext>
                </a:extLst>
              </a:tr>
              <a:tr h="46408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Binary value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0100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0101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0110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0111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5531115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09ED8BD-B1AA-EE4F-8608-1FD928343777}"/>
              </a:ext>
            </a:extLst>
          </p:cNvPr>
          <p:cNvGraphicFramePr>
            <a:graphicFrameLocks noGrp="1"/>
          </p:cNvGraphicFramePr>
          <p:nvPr/>
        </p:nvGraphicFramePr>
        <p:xfrm>
          <a:off x="212910" y="4606668"/>
          <a:ext cx="11602814" cy="141603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13518">
                  <a:extLst>
                    <a:ext uri="{9D8B030D-6E8A-4147-A177-3AD203B41FA5}">
                      <a16:colId xmlns:a16="http://schemas.microsoft.com/office/drawing/2014/main" val="3907230231"/>
                    </a:ext>
                  </a:extLst>
                </a:gridCol>
                <a:gridCol w="1161162">
                  <a:extLst>
                    <a:ext uri="{9D8B030D-6E8A-4147-A177-3AD203B41FA5}">
                      <a16:colId xmlns:a16="http://schemas.microsoft.com/office/drawing/2014/main" val="1475302328"/>
                    </a:ext>
                  </a:extLst>
                </a:gridCol>
                <a:gridCol w="1161162">
                  <a:extLst>
                    <a:ext uri="{9D8B030D-6E8A-4147-A177-3AD203B41FA5}">
                      <a16:colId xmlns:a16="http://schemas.microsoft.com/office/drawing/2014/main" val="229470600"/>
                    </a:ext>
                  </a:extLst>
                </a:gridCol>
                <a:gridCol w="1161162">
                  <a:extLst>
                    <a:ext uri="{9D8B030D-6E8A-4147-A177-3AD203B41FA5}">
                      <a16:colId xmlns:a16="http://schemas.microsoft.com/office/drawing/2014/main" val="3653598114"/>
                    </a:ext>
                  </a:extLst>
                </a:gridCol>
                <a:gridCol w="1161162">
                  <a:extLst>
                    <a:ext uri="{9D8B030D-6E8A-4147-A177-3AD203B41FA5}">
                      <a16:colId xmlns:a16="http://schemas.microsoft.com/office/drawing/2014/main" val="620688831"/>
                    </a:ext>
                  </a:extLst>
                </a:gridCol>
                <a:gridCol w="1161162">
                  <a:extLst>
                    <a:ext uri="{9D8B030D-6E8A-4147-A177-3AD203B41FA5}">
                      <a16:colId xmlns:a16="http://schemas.microsoft.com/office/drawing/2014/main" val="488825259"/>
                    </a:ext>
                  </a:extLst>
                </a:gridCol>
                <a:gridCol w="1161162">
                  <a:extLst>
                    <a:ext uri="{9D8B030D-6E8A-4147-A177-3AD203B41FA5}">
                      <a16:colId xmlns:a16="http://schemas.microsoft.com/office/drawing/2014/main" val="2257383531"/>
                    </a:ext>
                  </a:extLst>
                </a:gridCol>
                <a:gridCol w="1161162">
                  <a:extLst>
                    <a:ext uri="{9D8B030D-6E8A-4147-A177-3AD203B41FA5}">
                      <a16:colId xmlns:a16="http://schemas.microsoft.com/office/drawing/2014/main" val="3395438350"/>
                    </a:ext>
                  </a:extLst>
                </a:gridCol>
                <a:gridCol w="1161162">
                  <a:extLst>
                    <a:ext uri="{9D8B030D-6E8A-4147-A177-3AD203B41FA5}">
                      <a16:colId xmlns:a16="http://schemas.microsoft.com/office/drawing/2014/main" val="789219158"/>
                    </a:ext>
                  </a:extLst>
                </a:gridCol>
              </a:tblGrid>
              <a:tr h="487879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Hex digit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1242248"/>
                  </a:ext>
                </a:extLst>
              </a:tr>
              <a:tr h="46408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Decimal value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7292737"/>
                  </a:ext>
                </a:extLst>
              </a:tr>
              <a:tr h="46408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Binary value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1100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1101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1110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1111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5531115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EA9A3767-DE90-F143-8031-75925D06AFB5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1C2FF2-AF82-B4E3-DC6C-51991C197816}"/>
              </a:ext>
            </a:extLst>
          </p:cNvPr>
          <p:cNvSpPr txBox="1"/>
          <p:nvPr/>
        </p:nvSpPr>
        <p:spPr>
          <a:xfrm>
            <a:off x="2867025" y="3899152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umin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9930F86-B3A0-6222-C3B8-618E814A7BCF}"/>
              </a:ext>
            </a:extLst>
          </p:cNvPr>
          <p:cNvSpPr txBox="1"/>
          <p:nvPr/>
        </p:nvSpPr>
        <p:spPr>
          <a:xfrm>
            <a:off x="11021021" y="5991559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umax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174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90E59B5-EA22-5F46-A881-C9793C9F99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3600" y="368300"/>
            <a:ext cx="6338400" cy="648763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926F31C-100E-0648-8A7C-4BFEE7869A68}"/>
                  </a:ext>
                </a:extLst>
              </p:cNvPr>
              <p:cNvSpPr>
                <a:spLocks noGrp="1"/>
              </p:cNvSpPr>
              <p:nvPr>
                <p:ph sz="quarter" idx="15"/>
              </p:nvPr>
            </p:nvSpPr>
            <p:spPr>
              <a:xfrm>
                <a:off x="368709" y="601738"/>
                <a:ext cx="5699793" cy="6145093"/>
              </a:xfr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 sz="2200" dirty="0">
                    <a:solidFill>
                      <a:schemeClr val="accent1"/>
                    </a:solidFill>
                  </a:rPr>
                  <a:t>4 bits </a:t>
                </a:r>
                <a:r>
                  <a:rPr lang="en-US" sz="2200" dirty="0">
                    <a:solidFill>
                      <a:schemeClr val="tx1"/>
                    </a:solidFill>
                  </a:rPr>
                  <a:t>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pPr>
                      <m:e>
                        <m:r>
                          <a:rPr lang="en-US" sz="2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2</m:t>
                        </m:r>
                      </m:e>
                      <m:sup>
                        <m:r>
                          <a:rPr lang="en-US" sz="2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4</m:t>
                        </m:r>
                      </m:sup>
                    </m:sSup>
                    <m:r>
                      <a:rPr lang="en-US" sz="22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Helvetica Light"/>
                      </a:rPr>
                      <m:t> </m:t>
                    </m:r>
                  </m:oMath>
                </a14:m>
                <a:r>
                  <a:rPr lang="en-US" sz="2200" dirty="0">
                    <a:solidFill>
                      <a:schemeClr val="tx1"/>
                    </a:solidFill>
                  </a:rPr>
                  <a:t>= </a:t>
                </a:r>
                <a:r>
                  <a:rPr lang="en-US" sz="2200" dirty="0">
                    <a:solidFill>
                      <a:srgbClr val="FF0000"/>
                    </a:solidFill>
                  </a:rPr>
                  <a:t>ONLY</a:t>
                </a:r>
                <a:r>
                  <a:rPr lang="en-US" sz="2200" dirty="0">
                    <a:solidFill>
                      <a:schemeClr val="tx1"/>
                    </a:solidFill>
                  </a:rPr>
                  <a:t> </a:t>
                </a:r>
                <a:r>
                  <a:rPr lang="en-US" sz="2200" dirty="0">
                    <a:solidFill>
                      <a:schemeClr val="accent1"/>
                    </a:solidFill>
                  </a:rPr>
                  <a:t>16 distinct values</a:t>
                </a:r>
              </a:p>
              <a:p>
                <a:r>
                  <a:rPr lang="en-US" sz="2200" b="1" dirty="0">
                    <a:solidFill>
                      <a:srgbClr val="0070C0"/>
                    </a:solidFill>
                  </a:rPr>
                  <a:t>Mod</a:t>
                </a:r>
                <a:r>
                  <a:rPr lang="en-US" sz="2200" dirty="0">
                    <a:solidFill>
                      <a:srgbClr val="0070C0"/>
                    </a:solidFill>
                  </a:rPr>
                  <a:t>ular</a:t>
                </a:r>
                <a:r>
                  <a:rPr lang="en-US" sz="2200" dirty="0">
                    <a:solidFill>
                      <a:schemeClr val="tx1"/>
                    </a:solidFill>
                  </a:rPr>
                  <a:t> (C operator: </a:t>
                </a:r>
                <a:r>
                  <a:rPr lang="en-US" sz="2200" dirty="0">
                    <a:solidFill>
                      <a:srgbClr val="FF0000"/>
                    </a:solidFill>
                  </a:rPr>
                  <a:t>%</a:t>
                </a:r>
                <a:r>
                  <a:rPr lang="en-US" sz="2200" dirty="0">
                    <a:solidFill>
                      <a:schemeClr val="tx1"/>
                    </a:solidFill>
                  </a:rPr>
                  <a:t>) or </a:t>
                </a:r>
                <a:r>
                  <a:rPr lang="en-US" sz="2200" dirty="0">
                    <a:solidFill>
                      <a:schemeClr val="accent1"/>
                    </a:solidFill>
                  </a:rPr>
                  <a:t>clock math</a:t>
                </a:r>
              </a:p>
              <a:p>
                <a:pPr lvl="1"/>
                <a:r>
                  <a:rPr lang="en-US" sz="2200" dirty="0"/>
                  <a:t>Numbers start at 0 and “wrap around” after 15 and go back to 0</a:t>
                </a:r>
              </a:p>
              <a:p>
                <a:r>
                  <a:rPr lang="en-US" sz="2200" dirty="0"/>
                  <a:t>Keep </a:t>
                </a:r>
                <a:r>
                  <a:rPr lang="en-US" sz="2200" dirty="0">
                    <a:solidFill>
                      <a:srgbClr val="0070C0"/>
                    </a:solidFill>
                  </a:rPr>
                  <a:t>adding </a:t>
                </a:r>
                <a:r>
                  <a:rPr lang="en-US" sz="2200" dirty="0"/>
                  <a:t>1</a:t>
                </a:r>
              </a:p>
              <a:p>
                <a:pPr marL="0" indent="0">
                  <a:buNone/>
                </a:pPr>
                <a:r>
                  <a:rPr lang="en-US" sz="2200" dirty="0"/>
                  <a:t>	wraps (</a:t>
                </a:r>
                <a:r>
                  <a:rPr lang="en-US" sz="2200" dirty="0">
                    <a:solidFill>
                      <a:srgbClr val="0070C0"/>
                    </a:solidFill>
                  </a:rPr>
                  <a:t>clockwise)</a:t>
                </a:r>
              </a:p>
              <a:p>
                <a:pPr marL="354012" lvl="1" indent="0">
                  <a:buNone/>
                </a:pPr>
                <a:r>
                  <a:rPr lang="en-US" sz="2200" dirty="0"/>
                  <a:t>0000 -&gt; 0001 … -&gt; 1111 -&gt;  0000</a:t>
                </a:r>
              </a:p>
              <a:p>
                <a:r>
                  <a:rPr lang="en-US" sz="2200" dirty="0"/>
                  <a:t>Keep </a:t>
                </a:r>
                <a:r>
                  <a:rPr lang="en-US" sz="2200" dirty="0">
                    <a:solidFill>
                      <a:srgbClr val="0070C0"/>
                    </a:solidFill>
                  </a:rPr>
                  <a:t>subtracting</a:t>
                </a:r>
                <a:r>
                  <a:rPr lang="en-US" sz="2200" dirty="0"/>
                  <a:t> 1 </a:t>
                </a:r>
              </a:p>
              <a:p>
                <a:pPr marL="0" indent="0">
                  <a:buNone/>
                </a:pPr>
                <a:r>
                  <a:rPr lang="en-US" sz="2200" dirty="0"/>
                  <a:t>	wraps (</a:t>
                </a:r>
                <a:r>
                  <a:rPr lang="en-US" sz="2200" dirty="0">
                    <a:solidFill>
                      <a:srgbClr val="0070C0"/>
                    </a:solidFill>
                  </a:rPr>
                  <a:t>counter-clockwise)</a:t>
                </a:r>
              </a:p>
              <a:p>
                <a:pPr marL="354012" lvl="1" indent="0">
                  <a:buNone/>
                </a:pPr>
                <a:r>
                  <a:rPr lang="en-US" sz="2200" dirty="0"/>
                  <a:t>1111 -&gt; 1110 … -&gt; 0000 -&gt;  1111</a:t>
                </a:r>
              </a:p>
              <a:p>
                <a:pPr>
                  <a:spcBef>
                    <a:spcPts val="1800"/>
                  </a:spcBef>
                </a:pPr>
                <a:r>
                  <a:rPr lang="en-US" sz="2200" dirty="0">
                    <a:solidFill>
                      <a:srgbClr val="0070C0"/>
                    </a:solidFill>
                    <a:ea typeface="ＭＳ Ｐゴシック" pitchFamily="34" charset="-128"/>
                    <a:cs typeface="ＭＳ Ｐゴシック" pitchFamily="34" charset="-128"/>
                  </a:rPr>
                  <a:t>Addition and subtraction </a:t>
                </a:r>
                <a:r>
                  <a:rPr lang="en-US" sz="2200" dirty="0">
                    <a:ea typeface="ＭＳ Ｐゴシック" pitchFamily="34" charset="-128"/>
                    <a:cs typeface="ＭＳ Ｐゴシック" pitchFamily="34" charset="-128"/>
                  </a:rPr>
                  <a:t>use </a:t>
                </a:r>
                <a:r>
                  <a:rPr lang="en-US" sz="2200" dirty="0">
                    <a:solidFill>
                      <a:srgbClr val="0070C0"/>
                    </a:solidFill>
                    <a:ea typeface="ＭＳ Ｐゴシック" pitchFamily="34" charset="-128"/>
                    <a:cs typeface="ＭＳ Ｐゴシック" pitchFamily="34" charset="-128"/>
                  </a:rPr>
                  <a:t>normal </a:t>
                </a:r>
                <a:r>
                  <a:rPr lang="en-US" sz="2200" dirty="0">
                    <a:solidFill>
                      <a:schemeClr val="accent3"/>
                    </a:solidFill>
                    <a:ea typeface="ＭＳ Ｐゴシック" pitchFamily="34" charset="-128"/>
                    <a:cs typeface="ＭＳ Ｐゴシック" pitchFamily="34" charset="-128"/>
                  </a:rPr>
                  <a:t>"carry" </a:t>
                </a:r>
                <a:r>
                  <a:rPr lang="en-US" sz="2200" dirty="0">
                    <a:solidFill>
                      <a:srgbClr val="0070C0"/>
                    </a:solidFill>
                    <a:ea typeface="ＭＳ Ｐゴシック" pitchFamily="34" charset="-128"/>
                    <a:cs typeface="ＭＳ Ｐゴシック" pitchFamily="34" charset="-128"/>
                  </a:rPr>
                  <a:t>and </a:t>
                </a:r>
                <a:r>
                  <a:rPr lang="en-US" sz="2200" dirty="0">
                    <a:solidFill>
                      <a:srgbClr val="7030A0"/>
                    </a:solidFill>
                    <a:ea typeface="ＭＳ Ｐゴシック" pitchFamily="34" charset="-128"/>
                    <a:cs typeface="ＭＳ Ｐゴシック" pitchFamily="34" charset="-128"/>
                  </a:rPr>
                  <a:t>"borrow" </a:t>
                </a:r>
                <a:r>
                  <a:rPr lang="en-US" sz="2200" dirty="0">
                    <a:solidFill>
                      <a:srgbClr val="0070C0"/>
                    </a:solidFill>
                    <a:ea typeface="ＭＳ Ｐゴシック" pitchFamily="34" charset="-128"/>
                    <a:cs typeface="ＭＳ Ｐゴシック" pitchFamily="34" charset="-128"/>
                  </a:rPr>
                  <a:t>rules</a:t>
                </a:r>
                <a:r>
                  <a:rPr lang="en-US" sz="2200" dirty="0">
                    <a:ea typeface="ＭＳ Ｐゴシック" pitchFamily="34" charset="-128"/>
                    <a:cs typeface="ＭＳ Ｐゴシック" pitchFamily="34" charset="-128"/>
                  </a:rPr>
                  <a:t>, just operate in binary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926F31C-100E-0648-8A7C-4BFEE7869A6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5"/>
              </p:nvPr>
            </p:nvSpPr>
            <p:spPr>
              <a:xfrm>
                <a:off x="368709" y="601738"/>
                <a:ext cx="5699793" cy="6145093"/>
              </a:xfrm>
              <a:blipFill>
                <a:blip r:embed="rId4"/>
                <a:stretch>
                  <a:fillRect l="-1109" b="-825"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2E30DA81-9A6C-BB42-9D77-EC2D47578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37" y="106078"/>
            <a:ext cx="12028525" cy="493969"/>
          </a:xfrm>
        </p:spPr>
        <p:txBody>
          <a:bodyPr/>
          <a:lstStyle/>
          <a:p>
            <a:r>
              <a:rPr lang="en-US" dirty="0"/>
              <a:t>Unsigned Integers (positive numbers) with Fixed # of Bits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3D86B3-A9C0-0448-9259-3DA94317B7D7}"/>
              </a:ext>
            </a:extLst>
          </p:cNvPr>
          <p:cNvSpPr txBox="1"/>
          <p:nvPr/>
        </p:nvSpPr>
        <p:spPr>
          <a:xfrm>
            <a:off x="11927778" y="657018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841742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6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0DFBB37-5792-E544-BBC1-C7D61D0E15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2429" y="97154"/>
            <a:ext cx="11042023" cy="715294"/>
          </a:xfrm>
        </p:spPr>
        <p:txBody>
          <a:bodyPr/>
          <a:lstStyle/>
          <a:p>
            <a:r>
              <a:rPr lang="en-US" dirty="0"/>
              <a:t>Unsigned Binary Number: Addition in 4 bits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A277D9-75D5-5B4A-A9A5-0C99A0C6357A}"/>
              </a:ext>
            </a:extLst>
          </p:cNvPr>
          <p:cNvSpPr txBox="1"/>
          <p:nvPr/>
        </p:nvSpPr>
        <p:spPr>
          <a:xfrm>
            <a:off x="2598861" y="4013007"/>
            <a:ext cx="27655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0 0 0 1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E2AF74-BBF1-F640-A63B-6E2A1200C027}"/>
              </a:ext>
            </a:extLst>
          </p:cNvPr>
          <p:cNvSpPr txBox="1"/>
          <p:nvPr/>
        </p:nvSpPr>
        <p:spPr>
          <a:xfrm>
            <a:off x="2598861" y="4855865"/>
            <a:ext cx="27655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0 1 1 1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DF4ED81-8ED6-1A47-8626-8B1988A09996}"/>
              </a:ext>
            </a:extLst>
          </p:cNvPr>
          <p:cNvCxnSpPr>
            <a:cxnSpLocks/>
          </p:cNvCxnSpPr>
          <p:nvPr/>
        </p:nvCxnSpPr>
        <p:spPr>
          <a:xfrm>
            <a:off x="2598861" y="5610633"/>
            <a:ext cx="2992314" cy="0"/>
          </a:xfrm>
          <a:prstGeom prst="line">
            <a:avLst/>
          </a:prstGeom>
          <a:ln w="349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5B46E84-1B41-B240-8C76-2B8D56001D41}"/>
              </a:ext>
            </a:extLst>
          </p:cNvPr>
          <p:cNvSpPr txBox="1"/>
          <p:nvPr/>
        </p:nvSpPr>
        <p:spPr>
          <a:xfrm>
            <a:off x="4083413" y="5731168"/>
            <a:ext cx="5533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47A4471-46FF-D049-8292-10E2D32A2B0A}"/>
              </a:ext>
            </a:extLst>
          </p:cNvPr>
          <p:cNvSpPr txBox="1"/>
          <p:nvPr/>
        </p:nvSpPr>
        <p:spPr>
          <a:xfrm>
            <a:off x="4813231" y="5731168"/>
            <a:ext cx="5533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92FFAFA-DD9F-5645-9B9B-AE2A4DF71A31}"/>
              </a:ext>
            </a:extLst>
          </p:cNvPr>
          <p:cNvSpPr txBox="1"/>
          <p:nvPr/>
        </p:nvSpPr>
        <p:spPr>
          <a:xfrm>
            <a:off x="6147743" y="4099432"/>
            <a:ext cx="5533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DBD51F8-0AFA-084B-8A44-E82BAD8A8B9D}"/>
              </a:ext>
            </a:extLst>
          </p:cNvPr>
          <p:cNvSpPr txBox="1"/>
          <p:nvPr/>
        </p:nvSpPr>
        <p:spPr>
          <a:xfrm>
            <a:off x="2615403" y="5731168"/>
            <a:ext cx="5533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374B7DE-410E-8846-A600-3C5BED6F0446}"/>
              </a:ext>
            </a:extLst>
          </p:cNvPr>
          <p:cNvSpPr txBox="1"/>
          <p:nvPr/>
        </p:nvSpPr>
        <p:spPr>
          <a:xfrm>
            <a:off x="4039930" y="3471004"/>
            <a:ext cx="4924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4A6340D-6410-5644-8D38-FB8E44FD8DB0}"/>
              </a:ext>
            </a:extLst>
          </p:cNvPr>
          <p:cNvSpPr txBox="1"/>
          <p:nvPr/>
        </p:nvSpPr>
        <p:spPr>
          <a:xfrm>
            <a:off x="3327806" y="3471004"/>
            <a:ext cx="4924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18E83DF-09A6-1248-BFC8-8B7F1C38E629}"/>
              </a:ext>
            </a:extLst>
          </p:cNvPr>
          <p:cNvSpPr txBox="1"/>
          <p:nvPr/>
        </p:nvSpPr>
        <p:spPr>
          <a:xfrm>
            <a:off x="2623957" y="3471004"/>
            <a:ext cx="4924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7962078-6E59-574F-8DE6-DB3B752637AF}"/>
              </a:ext>
            </a:extLst>
          </p:cNvPr>
          <p:cNvSpPr txBox="1"/>
          <p:nvPr/>
        </p:nvSpPr>
        <p:spPr>
          <a:xfrm>
            <a:off x="1944806" y="3422926"/>
            <a:ext cx="4924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411E908-33BF-8241-8B0B-50787B2A9CAA}"/>
              </a:ext>
            </a:extLst>
          </p:cNvPr>
          <p:cNvSpPr txBox="1"/>
          <p:nvPr/>
        </p:nvSpPr>
        <p:spPr>
          <a:xfrm>
            <a:off x="1540217" y="4348033"/>
            <a:ext cx="63350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+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0E935CC-FB09-1E44-AC29-2CC9E893C951}"/>
              </a:ext>
            </a:extLst>
          </p:cNvPr>
          <p:cNvSpPr txBox="1"/>
          <p:nvPr/>
        </p:nvSpPr>
        <p:spPr>
          <a:xfrm>
            <a:off x="164848" y="3372740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carries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2059A39-C1CF-0740-9FF5-3056AAE34961}"/>
              </a:ext>
            </a:extLst>
          </p:cNvPr>
          <p:cNvSpPr txBox="1"/>
          <p:nvPr/>
        </p:nvSpPr>
        <p:spPr>
          <a:xfrm>
            <a:off x="421328" y="5731168"/>
            <a:ext cx="10567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sum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66FBCC0-D4E7-DB49-9A8D-384A22F72662}"/>
              </a:ext>
            </a:extLst>
          </p:cNvPr>
          <p:cNvSpPr txBox="1"/>
          <p:nvPr/>
        </p:nvSpPr>
        <p:spPr>
          <a:xfrm>
            <a:off x="1538504" y="2389128"/>
            <a:ext cx="1305046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Carry Bit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7B95591-BE7A-3F4B-9F38-C6EB070CCEDF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2" name="Down Arrow 1">
            <a:extLst>
              <a:ext uri="{FF2B5EF4-FFF2-40B4-BE49-F238E27FC236}">
                <a16:creationId xmlns:a16="http://schemas.microsoft.com/office/drawing/2014/main" id="{EBBB1064-E6A0-87C9-F979-DED881FE230B}"/>
              </a:ext>
            </a:extLst>
          </p:cNvPr>
          <p:cNvSpPr/>
          <p:nvPr/>
        </p:nvSpPr>
        <p:spPr>
          <a:xfrm>
            <a:off x="1944806" y="3220125"/>
            <a:ext cx="492443" cy="3350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642D3D-EE43-6A95-80DC-65AD6267E530}"/>
              </a:ext>
            </a:extLst>
          </p:cNvPr>
          <p:cNvSpPr txBox="1"/>
          <p:nvPr/>
        </p:nvSpPr>
        <p:spPr>
          <a:xfrm>
            <a:off x="3324225" y="5698723"/>
            <a:ext cx="5533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E44563-D4A4-6AC5-C55E-C7BB1DCDACF5}"/>
              </a:ext>
            </a:extLst>
          </p:cNvPr>
          <p:cNvSpPr txBox="1"/>
          <p:nvPr/>
        </p:nvSpPr>
        <p:spPr>
          <a:xfrm>
            <a:off x="6147743" y="4930429"/>
            <a:ext cx="5533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62380C1-0366-4AF7-9962-84DE7E8476DE}"/>
              </a:ext>
            </a:extLst>
          </p:cNvPr>
          <p:cNvCxnSpPr>
            <a:cxnSpLocks/>
          </p:cNvCxnSpPr>
          <p:nvPr/>
        </p:nvCxnSpPr>
        <p:spPr>
          <a:xfrm>
            <a:off x="5963187" y="5687841"/>
            <a:ext cx="885825" cy="0"/>
          </a:xfrm>
          <a:prstGeom prst="line">
            <a:avLst/>
          </a:prstGeom>
          <a:ln w="349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9C20A19F-F683-103F-D1BC-E05F493AAFE5}"/>
              </a:ext>
            </a:extLst>
          </p:cNvPr>
          <p:cNvSpPr txBox="1"/>
          <p:nvPr/>
        </p:nvSpPr>
        <p:spPr>
          <a:xfrm>
            <a:off x="6097877" y="5698723"/>
            <a:ext cx="5533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0324FE-A8E7-8F21-1974-8E3D2136BE77}"/>
              </a:ext>
            </a:extLst>
          </p:cNvPr>
          <p:cNvSpPr txBox="1"/>
          <p:nvPr/>
        </p:nvSpPr>
        <p:spPr>
          <a:xfrm>
            <a:off x="585022" y="860041"/>
            <a:ext cx="6532173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Be Aware in Binary</a:t>
            </a:r>
          </a:p>
          <a:p>
            <a:r>
              <a:rPr lang="en-US" sz="2400" dirty="0">
                <a:solidFill>
                  <a:schemeClr val="tx2"/>
                </a:solidFill>
              </a:rPr>
              <a:t>1 + 1 = 10                    base 10: (1 + 1 = 2)</a:t>
            </a:r>
          </a:p>
          <a:p>
            <a:r>
              <a:rPr lang="en-US" sz="2400" dirty="0">
                <a:solidFill>
                  <a:schemeClr val="tx2"/>
                </a:solidFill>
              </a:rPr>
              <a:t>1 + 1 + 1 = 11              base10: (1 + 1 + 1 = 3)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0F43D62-0F4B-1956-B739-2AAF2C58AC3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36936" y="1151916"/>
            <a:ext cx="4799824" cy="491283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9E01C34-7C16-8A09-E340-6EB43B1016E1}"/>
              </a:ext>
            </a:extLst>
          </p:cNvPr>
          <p:cNvSpPr txBox="1"/>
          <p:nvPr/>
        </p:nvSpPr>
        <p:spPr>
          <a:xfrm>
            <a:off x="5630636" y="5816833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3204535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0DFBB37-5792-E544-BBC1-C7D61D0E15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654" y="0"/>
            <a:ext cx="11042023" cy="715294"/>
          </a:xfrm>
        </p:spPr>
        <p:txBody>
          <a:bodyPr/>
          <a:lstStyle/>
          <a:p>
            <a:r>
              <a:rPr lang="en-US" dirty="0"/>
              <a:t>Unsigned Binary Number: Subtraction in 4 bits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A277D9-75D5-5B4A-A9A5-0C99A0C6357A}"/>
              </a:ext>
            </a:extLst>
          </p:cNvPr>
          <p:cNvSpPr txBox="1"/>
          <p:nvPr/>
        </p:nvSpPr>
        <p:spPr>
          <a:xfrm>
            <a:off x="1534168" y="3980181"/>
            <a:ext cx="27655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0 1 0 1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E2AF74-BBF1-F640-A63B-6E2A1200C027}"/>
              </a:ext>
            </a:extLst>
          </p:cNvPr>
          <p:cNvSpPr txBox="1"/>
          <p:nvPr/>
        </p:nvSpPr>
        <p:spPr>
          <a:xfrm>
            <a:off x="1534168" y="4823039"/>
            <a:ext cx="27655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0 0 1 1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DF4ED81-8ED6-1A47-8626-8B1988A09996}"/>
              </a:ext>
            </a:extLst>
          </p:cNvPr>
          <p:cNvCxnSpPr>
            <a:cxnSpLocks/>
          </p:cNvCxnSpPr>
          <p:nvPr/>
        </p:nvCxnSpPr>
        <p:spPr>
          <a:xfrm>
            <a:off x="1534168" y="5577807"/>
            <a:ext cx="2992314" cy="0"/>
          </a:xfrm>
          <a:prstGeom prst="line">
            <a:avLst/>
          </a:prstGeom>
          <a:ln w="349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5B46E84-1B41-B240-8C76-2B8D56001D41}"/>
              </a:ext>
            </a:extLst>
          </p:cNvPr>
          <p:cNvSpPr txBox="1"/>
          <p:nvPr/>
        </p:nvSpPr>
        <p:spPr>
          <a:xfrm>
            <a:off x="3018720" y="5698342"/>
            <a:ext cx="5533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47A4471-46FF-D049-8292-10E2D32A2B0A}"/>
              </a:ext>
            </a:extLst>
          </p:cNvPr>
          <p:cNvSpPr txBox="1"/>
          <p:nvPr/>
        </p:nvSpPr>
        <p:spPr>
          <a:xfrm>
            <a:off x="3748538" y="5698342"/>
            <a:ext cx="5533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92FFAFA-DD9F-5645-9B9B-AE2A4DF71A31}"/>
              </a:ext>
            </a:extLst>
          </p:cNvPr>
          <p:cNvSpPr txBox="1"/>
          <p:nvPr/>
        </p:nvSpPr>
        <p:spPr>
          <a:xfrm>
            <a:off x="5592509" y="4036348"/>
            <a:ext cx="5533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DBD51F8-0AFA-084B-8A44-E82BAD8A8B9D}"/>
              </a:ext>
            </a:extLst>
          </p:cNvPr>
          <p:cNvSpPr txBox="1"/>
          <p:nvPr/>
        </p:nvSpPr>
        <p:spPr>
          <a:xfrm>
            <a:off x="1550710" y="5698342"/>
            <a:ext cx="5533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374B7DE-410E-8846-A600-3C5BED6F0446}"/>
              </a:ext>
            </a:extLst>
          </p:cNvPr>
          <p:cNvSpPr txBox="1"/>
          <p:nvPr/>
        </p:nvSpPr>
        <p:spPr>
          <a:xfrm>
            <a:off x="2772498" y="3708189"/>
            <a:ext cx="4924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411E908-33BF-8241-8B0B-50787B2A9CAA}"/>
              </a:ext>
            </a:extLst>
          </p:cNvPr>
          <p:cNvSpPr txBox="1"/>
          <p:nvPr/>
        </p:nvSpPr>
        <p:spPr>
          <a:xfrm>
            <a:off x="475524" y="4315207"/>
            <a:ext cx="44114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-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0E935CC-FB09-1E44-AC29-2CC9E893C951}"/>
              </a:ext>
            </a:extLst>
          </p:cNvPr>
          <p:cNvSpPr txBox="1"/>
          <p:nvPr/>
        </p:nvSpPr>
        <p:spPr>
          <a:xfrm>
            <a:off x="0" y="3437346"/>
            <a:ext cx="18774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Borrows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2059A39-C1CF-0740-9FF5-3056AAE34961}"/>
              </a:ext>
            </a:extLst>
          </p:cNvPr>
          <p:cNvSpPr txBox="1"/>
          <p:nvPr/>
        </p:nvSpPr>
        <p:spPr>
          <a:xfrm>
            <a:off x="463800" y="5731168"/>
            <a:ext cx="10567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sum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7B95591-BE7A-3F4B-9F38-C6EB070CCEDF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642D3D-EE43-6A95-80DC-65AD6267E530}"/>
              </a:ext>
            </a:extLst>
          </p:cNvPr>
          <p:cNvSpPr txBox="1"/>
          <p:nvPr/>
        </p:nvSpPr>
        <p:spPr>
          <a:xfrm>
            <a:off x="2259532" y="5665897"/>
            <a:ext cx="5533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E44563-D4A4-6AC5-C55E-C7BB1DCDACF5}"/>
              </a:ext>
            </a:extLst>
          </p:cNvPr>
          <p:cNvSpPr txBox="1"/>
          <p:nvPr/>
        </p:nvSpPr>
        <p:spPr>
          <a:xfrm>
            <a:off x="5592509" y="4867345"/>
            <a:ext cx="5533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62380C1-0366-4AF7-9962-84DE7E8476DE}"/>
              </a:ext>
            </a:extLst>
          </p:cNvPr>
          <p:cNvCxnSpPr>
            <a:cxnSpLocks/>
          </p:cNvCxnSpPr>
          <p:nvPr/>
        </p:nvCxnSpPr>
        <p:spPr>
          <a:xfrm>
            <a:off x="5407953" y="5624757"/>
            <a:ext cx="885825" cy="0"/>
          </a:xfrm>
          <a:prstGeom prst="line">
            <a:avLst/>
          </a:prstGeom>
          <a:ln w="349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9C20A19F-F683-103F-D1BC-E05F493AAFE5}"/>
              </a:ext>
            </a:extLst>
          </p:cNvPr>
          <p:cNvSpPr txBox="1"/>
          <p:nvPr/>
        </p:nvSpPr>
        <p:spPr>
          <a:xfrm>
            <a:off x="5542643" y="5635639"/>
            <a:ext cx="5533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0324FE-A8E7-8F21-1974-8E3D2136BE77}"/>
              </a:ext>
            </a:extLst>
          </p:cNvPr>
          <p:cNvSpPr txBox="1"/>
          <p:nvPr/>
        </p:nvSpPr>
        <p:spPr>
          <a:xfrm>
            <a:off x="520523" y="1470062"/>
            <a:ext cx="5628464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Be Aware in Binary</a:t>
            </a:r>
          </a:p>
          <a:p>
            <a:r>
              <a:rPr lang="en-US" sz="2400" dirty="0">
                <a:solidFill>
                  <a:schemeClr val="tx2"/>
                </a:solidFill>
              </a:rPr>
              <a:t>1 - 1 = 0                    base 10: (1 - 1 = 0)</a:t>
            </a:r>
          </a:p>
          <a:p>
            <a:r>
              <a:rPr lang="en-US" sz="2400" dirty="0">
                <a:solidFill>
                  <a:schemeClr val="tx2"/>
                </a:solidFill>
              </a:rPr>
              <a:t>10 - 1  = 1                base10: (2 – 1 = 1)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AFFB65A-42A7-5A99-F091-F302BC34A451}"/>
              </a:ext>
            </a:extLst>
          </p:cNvPr>
          <p:cNvCxnSpPr/>
          <p:nvPr/>
        </p:nvCxnSpPr>
        <p:spPr>
          <a:xfrm flipV="1">
            <a:off x="2259532" y="4315207"/>
            <a:ext cx="512966" cy="100868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49C2C7C-0B16-4C92-7236-BFFCDDEE2E57}"/>
              </a:ext>
            </a:extLst>
          </p:cNvPr>
          <p:cNvSpPr txBox="1"/>
          <p:nvPr/>
        </p:nvSpPr>
        <p:spPr>
          <a:xfrm>
            <a:off x="5145123" y="4638373"/>
            <a:ext cx="44114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-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F30B815-E4AF-1169-BFDC-63364BDA32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4630" y="1041988"/>
            <a:ext cx="5209743" cy="533240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0774437-2DA6-58D4-718A-66A35D295A5F}"/>
              </a:ext>
            </a:extLst>
          </p:cNvPr>
          <p:cNvSpPr txBox="1"/>
          <p:nvPr/>
        </p:nvSpPr>
        <p:spPr>
          <a:xfrm>
            <a:off x="4723826" y="5789527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10343851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>
            <a:extLst>
              <a:ext uri="{FF2B5EF4-FFF2-40B4-BE49-F238E27FC236}">
                <a16:creationId xmlns:a16="http://schemas.microsoft.com/office/drawing/2014/main" id="{0AA92435-C231-F48B-7712-43E3500E4A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9735" y="995960"/>
            <a:ext cx="5209743" cy="5332402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0DFBB37-5792-E544-BBC1-C7D61D0E15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2429" y="97154"/>
            <a:ext cx="11042023" cy="715294"/>
          </a:xfrm>
        </p:spPr>
        <p:txBody>
          <a:bodyPr/>
          <a:lstStyle/>
          <a:p>
            <a:r>
              <a:rPr lang="en-US" dirty="0"/>
              <a:t>Unsigned Binary Number: Addition in 4 bits – Overflow!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A277D9-75D5-5B4A-A9A5-0C99A0C6357A}"/>
              </a:ext>
            </a:extLst>
          </p:cNvPr>
          <p:cNvSpPr txBox="1"/>
          <p:nvPr/>
        </p:nvSpPr>
        <p:spPr>
          <a:xfrm>
            <a:off x="2694543" y="4120017"/>
            <a:ext cx="27655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1 0 1 0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E2AF74-BBF1-F640-A63B-6E2A1200C027}"/>
              </a:ext>
            </a:extLst>
          </p:cNvPr>
          <p:cNvSpPr txBox="1"/>
          <p:nvPr/>
        </p:nvSpPr>
        <p:spPr>
          <a:xfrm>
            <a:off x="2694543" y="4962875"/>
            <a:ext cx="27655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0 1 1 1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DF4ED81-8ED6-1A47-8626-8B1988A09996}"/>
              </a:ext>
            </a:extLst>
          </p:cNvPr>
          <p:cNvCxnSpPr>
            <a:cxnSpLocks/>
          </p:cNvCxnSpPr>
          <p:nvPr/>
        </p:nvCxnSpPr>
        <p:spPr>
          <a:xfrm>
            <a:off x="2694543" y="5717643"/>
            <a:ext cx="2992314" cy="0"/>
          </a:xfrm>
          <a:prstGeom prst="line">
            <a:avLst/>
          </a:prstGeom>
          <a:ln w="349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5B46E84-1B41-B240-8C76-2B8D56001D41}"/>
              </a:ext>
            </a:extLst>
          </p:cNvPr>
          <p:cNvSpPr txBox="1"/>
          <p:nvPr/>
        </p:nvSpPr>
        <p:spPr>
          <a:xfrm>
            <a:off x="4144449" y="5653512"/>
            <a:ext cx="5533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47A4471-46FF-D049-8292-10E2D32A2B0A}"/>
              </a:ext>
            </a:extLst>
          </p:cNvPr>
          <p:cNvSpPr txBox="1"/>
          <p:nvPr/>
        </p:nvSpPr>
        <p:spPr>
          <a:xfrm>
            <a:off x="4874267" y="5653512"/>
            <a:ext cx="5533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92FFAFA-DD9F-5645-9B9B-AE2A4DF71A31}"/>
              </a:ext>
            </a:extLst>
          </p:cNvPr>
          <p:cNvSpPr txBox="1"/>
          <p:nvPr/>
        </p:nvSpPr>
        <p:spPr>
          <a:xfrm>
            <a:off x="6228466" y="4120017"/>
            <a:ext cx="92204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DBD51F8-0AFA-084B-8A44-E82BAD8A8B9D}"/>
              </a:ext>
            </a:extLst>
          </p:cNvPr>
          <p:cNvSpPr txBox="1"/>
          <p:nvPr/>
        </p:nvSpPr>
        <p:spPr>
          <a:xfrm>
            <a:off x="2676439" y="5653512"/>
            <a:ext cx="5533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4A6340D-6410-5644-8D38-FB8E44FD8DB0}"/>
              </a:ext>
            </a:extLst>
          </p:cNvPr>
          <p:cNvSpPr txBox="1"/>
          <p:nvPr/>
        </p:nvSpPr>
        <p:spPr>
          <a:xfrm>
            <a:off x="3423488" y="3578014"/>
            <a:ext cx="4924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18E83DF-09A6-1248-BFC8-8B7F1C38E629}"/>
              </a:ext>
            </a:extLst>
          </p:cNvPr>
          <p:cNvSpPr txBox="1"/>
          <p:nvPr/>
        </p:nvSpPr>
        <p:spPr>
          <a:xfrm>
            <a:off x="2719639" y="3578014"/>
            <a:ext cx="4924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7962078-6E59-574F-8DE6-DB3B752637AF}"/>
              </a:ext>
            </a:extLst>
          </p:cNvPr>
          <p:cNvSpPr txBox="1"/>
          <p:nvPr/>
        </p:nvSpPr>
        <p:spPr>
          <a:xfrm>
            <a:off x="2040488" y="3529936"/>
            <a:ext cx="4924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411E908-33BF-8241-8B0B-50787B2A9CAA}"/>
              </a:ext>
            </a:extLst>
          </p:cNvPr>
          <p:cNvSpPr txBox="1"/>
          <p:nvPr/>
        </p:nvSpPr>
        <p:spPr>
          <a:xfrm>
            <a:off x="1635899" y="4455043"/>
            <a:ext cx="63350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+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0E935CC-FB09-1E44-AC29-2CC9E893C951}"/>
              </a:ext>
            </a:extLst>
          </p:cNvPr>
          <p:cNvSpPr txBox="1"/>
          <p:nvPr/>
        </p:nvSpPr>
        <p:spPr>
          <a:xfrm>
            <a:off x="260530" y="3479750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carries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2059A39-C1CF-0740-9FF5-3056AAE34961}"/>
              </a:ext>
            </a:extLst>
          </p:cNvPr>
          <p:cNvSpPr txBox="1"/>
          <p:nvPr/>
        </p:nvSpPr>
        <p:spPr>
          <a:xfrm>
            <a:off x="517010" y="5838178"/>
            <a:ext cx="10567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sum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66FBCC0-D4E7-DB49-9A8D-384A22F72662}"/>
              </a:ext>
            </a:extLst>
          </p:cNvPr>
          <p:cNvSpPr txBox="1"/>
          <p:nvPr/>
        </p:nvSpPr>
        <p:spPr>
          <a:xfrm>
            <a:off x="1634186" y="2496138"/>
            <a:ext cx="1305046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Carry Bit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7B95591-BE7A-3F4B-9F38-C6EB070CCEDF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2" name="Down Arrow 1">
            <a:extLst>
              <a:ext uri="{FF2B5EF4-FFF2-40B4-BE49-F238E27FC236}">
                <a16:creationId xmlns:a16="http://schemas.microsoft.com/office/drawing/2014/main" id="{EBBB1064-E6A0-87C9-F979-DED881FE230B}"/>
              </a:ext>
            </a:extLst>
          </p:cNvPr>
          <p:cNvSpPr/>
          <p:nvPr/>
        </p:nvSpPr>
        <p:spPr>
          <a:xfrm>
            <a:off x="2040488" y="3327135"/>
            <a:ext cx="492443" cy="3350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1E1F4D-0E68-5E16-755C-101B5976E535}"/>
              </a:ext>
            </a:extLst>
          </p:cNvPr>
          <p:cNvSpPr txBox="1"/>
          <p:nvPr/>
        </p:nvSpPr>
        <p:spPr>
          <a:xfrm>
            <a:off x="86759" y="1014873"/>
            <a:ext cx="6532173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Be Aware in Binary</a:t>
            </a:r>
          </a:p>
          <a:p>
            <a:r>
              <a:rPr lang="en-US" sz="2400" dirty="0">
                <a:solidFill>
                  <a:schemeClr val="tx2"/>
                </a:solidFill>
              </a:rPr>
              <a:t>1 + 1 = 10                    base 10: (1 + 1 = 2)</a:t>
            </a:r>
          </a:p>
          <a:p>
            <a:r>
              <a:rPr lang="en-US" sz="2400" dirty="0">
                <a:solidFill>
                  <a:schemeClr val="tx2"/>
                </a:solidFill>
              </a:rPr>
              <a:t>1 + 1 + 1 = 11              base10: (1 + 1 + 1 = 3)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642D3D-EE43-6A95-80DC-65AD6267E530}"/>
              </a:ext>
            </a:extLst>
          </p:cNvPr>
          <p:cNvSpPr txBox="1"/>
          <p:nvPr/>
        </p:nvSpPr>
        <p:spPr>
          <a:xfrm>
            <a:off x="3385261" y="5621067"/>
            <a:ext cx="5533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E44563-D4A4-6AC5-C55E-C7BB1DCDACF5}"/>
              </a:ext>
            </a:extLst>
          </p:cNvPr>
          <p:cNvSpPr txBox="1"/>
          <p:nvPr/>
        </p:nvSpPr>
        <p:spPr>
          <a:xfrm>
            <a:off x="6228466" y="4951014"/>
            <a:ext cx="5533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62380C1-0366-4AF7-9962-84DE7E8476DE}"/>
              </a:ext>
            </a:extLst>
          </p:cNvPr>
          <p:cNvCxnSpPr>
            <a:cxnSpLocks/>
          </p:cNvCxnSpPr>
          <p:nvPr/>
        </p:nvCxnSpPr>
        <p:spPr>
          <a:xfrm>
            <a:off x="6043910" y="5708426"/>
            <a:ext cx="885825" cy="0"/>
          </a:xfrm>
          <a:prstGeom prst="line">
            <a:avLst/>
          </a:prstGeom>
          <a:ln w="349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9C20A19F-F683-103F-D1BC-E05F493AAFE5}"/>
              </a:ext>
            </a:extLst>
          </p:cNvPr>
          <p:cNvSpPr txBox="1"/>
          <p:nvPr/>
        </p:nvSpPr>
        <p:spPr>
          <a:xfrm>
            <a:off x="6178600" y="5719308"/>
            <a:ext cx="92204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17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E676A4B-876F-89C1-820F-AC70C557861F}"/>
              </a:ext>
            </a:extLst>
          </p:cNvPr>
          <p:cNvSpPr txBox="1"/>
          <p:nvPr/>
        </p:nvSpPr>
        <p:spPr>
          <a:xfrm>
            <a:off x="5630636" y="5816833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=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8EE966DB-E0D8-F2AD-AE95-2AF602A83C66}"/>
              </a:ext>
            </a:extLst>
          </p:cNvPr>
          <p:cNvCxnSpPr>
            <a:cxnSpLocks/>
          </p:cNvCxnSpPr>
          <p:nvPr/>
        </p:nvCxnSpPr>
        <p:spPr>
          <a:xfrm flipV="1">
            <a:off x="5604085" y="5847909"/>
            <a:ext cx="412837" cy="478201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92043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0DFBB37-5792-E544-BBC1-C7D61D0E15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825" y="97154"/>
            <a:ext cx="11579627" cy="715294"/>
          </a:xfrm>
        </p:spPr>
        <p:txBody>
          <a:bodyPr/>
          <a:lstStyle/>
          <a:p>
            <a:r>
              <a:rPr lang="en-US" dirty="0"/>
              <a:t>Unsigned Binary Number: Subtraction in 4 bits – Overflow!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A277D9-75D5-5B4A-A9A5-0C99A0C6357A}"/>
              </a:ext>
            </a:extLst>
          </p:cNvPr>
          <p:cNvSpPr txBox="1"/>
          <p:nvPr/>
        </p:nvSpPr>
        <p:spPr>
          <a:xfrm>
            <a:off x="1841922" y="4037381"/>
            <a:ext cx="27655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0 1 0 1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E2AF74-BBF1-F640-A63B-6E2A1200C027}"/>
              </a:ext>
            </a:extLst>
          </p:cNvPr>
          <p:cNvSpPr txBox="1"/>
          <p:nvPr/>
        </p:nvSpPr>
        <p:spPr>
          <a:xfrm>
            <a:off x="1841922" y="4880239"/>
            <a:ext cx="27655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0 1 1 1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DF4ED81-8ED6-1A47-8626-8B1988A09996}"/>
              </a:ext>
            </a:extLst>
          </p:cNvPr>
          <p:cNvCxnSpPr>
            <a:cxnSpLocks/>
          </p:cNvCxnSpPr>
          <p:nvPr/>
        </p:nvCxnSpPr>
        <p:spPr>
          <a:xfrm>
            <a:off x="1841922" y="5635007"/>
            <a:ext cx="2992314" cy="0"/>
          </a:xfrm>
          <a:prstGeom prst="line">
            <a:avLst/>
          </a:prstGeom>
          <a:ln w="349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5B46E84-1B41-B240-8C76-2B8D56001D41}"/>
              </a:ext>
            </a:extLst>
          </p:cNvPr>
          <p:cNvSpPr txBox="1"/>
          <p:nvPr/>
        </p:nvSpPr>
        <p:spPr>
          <a:xfrm>
            <a:off x="2563541" y="5775715"/>
            <a:ext cx="5533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47A4471-46FF-D049-8292-10E2D32A2B0A}"/>
              </a:ext>
            </a:extLst>
          </p:cNvPr>
          <p:cNvSpPr txBox="1"/>
          <p:nvPr/>
        </p:nvSpPr>
        <p:spPr>
          <a:xfrm>
            <a:off x="4056292" y="5755542"/>
            <a:ext cx="5533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92FFAFA-DD9F-5645-9B9B-AE2A4DF71A31}"/>
              </a:ext>
            </a:extLst>
          </p:cNvPr>
          <p:cNvSpPr txBox="1"/>
          <p:nvPr/>
        </p:nvSpPr>
        <p:spPr>
          <a:xfrm>
            <a:off x="6004579" y="4123806"/>
            <a:ext cx="5533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DBD51F8-0AFA-084B-8A44-E82BAD8A8B9D}"/>
              </a:ext>
            </a:extLst>
          </p:cNvPr>
          <p:cNvSpPr txBox="1"/>
          <p:nvPr/>
        </p:nvSpPr>
        <p:spPr>
          <a:xfrm>
            <a:off x="1858464" y="5755542"/>
            <a:ext cx="5533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374B7DE-410E-8846-A600-3C5BED6F0446}"/>
              </a:ext>
            </a:extLst>
          </p:cNvPr>
          <p:cNvSpPr txBox="1"/>
          <p:nvPr/>
        </p:nvSpPr>
        <p:spPr>
          <a:xfrm>
            <a:off x="3148430" y="3699038"/>
            <a:ext cx="4924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411E908-33BF-8241-8B0B-50787B2A9CAA}"/>
              </a:ext>
            </a:extLst>
          </p:cNvPr>
          <p:cNvSpPr txBox="1"/>
          <p:nvPr/>
        </p:nvSpPr>
        <p:spPr>
          <a:xfrm>
            <a:off x="783278" y="4372407"/>
            <a:ext cx="44114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-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0E935CC-FB09-1E44-AC29-2CC9E893C951}"/>
              </a:ext>
            </a:extLst>
          </p:cNvPr>
          <p:cNvSpPr txBox="1"/>
          <p:nvPr/>
        </p:nvSpPr>
        <p:spPr>
          <a:xfrm>
            <a:off x="65132" y="2432838"/>
            <a:ext cx="18774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Borrows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2059A39-C1CF-0740-9FF5-3056AAE34961}"/>
              </a:ext>
            </a:extLst>
          </p:cNvPr>
          <p:cNvSpPr txBox="1"/>
          <p:nvPr/>
        </p:nvSpPr>
        <p:spPr>
          <a:xfrm>
            <a:off x="783278" y="5828653"/>
            <a:ext cx="10567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sum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7B95591-BE7A-3F4B-9F38-C6EB070CCEDF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642D3D-EE43-6A95-80DC-65AD6267E530}"/>
              </a:ext>
            </a:extLst>
          </p:cNvPr>
          <p:cNvSpPr txBox="1"/>
          <p:nvPr/>
        </p:nvSpPr>
        <p:spPr>
          <a:xfrm>
            <a:off x="3314389" y="5785800"/>
            <a:ext cx="5533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E44563-D4A4-6AC5-C55E-C7BB1DCDACF5}"/>
              </a:ext>
            </a:extLst>
          </p:cNvPr>
          <p:cNvSpPr txBox="1"/>
          <p:nvPr/>
        </p:nvSpPr>
        <p:spPr>
          <a:xfrm>
            <a:off x="6004579" y="4954803"/>
            <a:ext cx="5533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62380C1-0366-4AF7-9962-84DE7E8476DE}"/>
              </a:ext>
            </a:extLst>
          </p:cNvPr>
          <p:cNvCxnSpPr>
            <a:cxnSpLocks/>
          </p:cNvCxnSpPr>
          <p:nvPr/>
        </p:nvCxnSpPr>
        <p:spPr>
          <a:xfrm>
            <a:off x="5820023" y="5712215"/>
            <a:ext cx="885825" cy="0"/>
          </a:xfrm>
          <a:prstGeom prst="line">
            <a:avLst/>
          </a:prstGeom>
          <a:ln w="349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9C20A19F-F683-103F-D1BC-E05F493AAFE5}"/>
              </a:ext>
            </a:extLst>
          </p:cNvPr>
          <p:cNvSpPr txBox="1"/>
          <p:nvPr/>
        </p:nvSpPr>
        <p:spPr>
          <a:xfrm>
            <a:off x="5954713" y="5723097"/>
            <a:ext cx="5533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8FB5F04-CECB-894F-A4DE-838BC273E2F2}"/>
              </a:ext>
            </a:extLst>
          </p:cNvPr>
          <p:cNvSpPr txBox="1"/>
          <p:nvPr/>
        </p:nvSpPr>
        <p:spPr>
          <a:xfrm>
            <a:off x="946972" y="957526"/>
            <a:ext cx="5628464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Be Aware in Binary</a:t>
            </a:r>
          </a:p>
          <a:p>
            <a:r>
              <a:rPr lang="en-US" sz="2400" dirty="0">
                <a:solidFill>
                  <a:schemeClr val="tx2"/>
                </a:solidFill>
              </a:rPr>
              <a:t>1 - 1 = 0                    base 10: (1 - 1 = 0)</a:t>
            </a:r>
          </a:p>
          <a:p>
            <a:r>
              <a:rPr lang="en-US" sz="2400" dirty="0">
                <a:solidFill>
                  <a:schemeClr val="tx2"/>
                </a:solidFill>
              </a:rPr>
              <a:t>10 - 1  = 1                base10: (2 – 1 = 1)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8C1482-0D3C-BD6E-8E9A-443DE98B50B6}"/>
              </a:ext>
            </a:extLst>
          </p:cNvPr>
          <p:cNvSpPr txBox="1"/>
          <p:nvPr/>
        </p:nvSpPr>
        <p:spPr>
          <a:xfrm>
            <a:off x="5038048" y="5802420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=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E290683-3F32-F663-6EED-B556A9056099}"/>
              </a:ext>
            </a:extLst>
          </p:cNvPr>
          <p:cNvCxnSpPr>
            <a:cxnSpLocks/>
          </p:cNvCxnSpPr>
          <p:nvPr/>
        </p:nvCxnSpPr>
        <p:spPr>
          <a:xfrm flipV="1">
            <a:off x="4931738" y="5899494"/>
            <a:ext cx="412837" cy="478201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205A3074-75CB-F25F-4658-01CE0EA9AB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9735" y="995960"/>
            <a:ext cx="5209743" cy="533240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07A514F-A769-0DF2-B49D-B58DE77CFCE1}"/>
              </a:ext>
            </a:extLst>
          </p:cNvPr>
          <p:cNvSpPr txBox="1"/>
          <p:nvPr/>
        </p:nvSpPr>
        <p:spPr>
          <a:xfrm>
            <a:off x="5601700" y="5538431"/>
            <a:ext cx="44114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-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A228DF8-0316-B8A5-14CA-36D5F9657496}"/>
              </a:ext>
            </a:extLst>
          </p:cNvPr>
          <p:cNvSpPr txBox="1"/>
          <p:nvPr/>
        </p:nvSpPr>
        <p:spPr>
          <a:xfrm>
            <a:off x="1562696" y="3716050"/>
            <a:ext cx="4924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B97BA88-D092-77A0-09B1-51731A3127D6}"/>
              </a:ext>
            </a:extLst>
          </p:cNvPr>
          <p:cNvGrpSpPr/>
          <p:nvPr/>
        </p:nvGrpSpPr>
        <p:grpSpPr>
          <a:xfrm>
            <a:off x="2543117" y="3619940"/>
            <a:ext cx="553357" cy="969928"/>
            <a:chOff x="2497025" y="3609439"/>
            <a:chExt cx="553357" cy="969928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B27DCFCF-B798-2943-5D20-02D2E39409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37545" y="4101166"/>
              <a:ext cx="412837" cy="478201"/>
            </a:xfrm>
            <a:prstGeom prst="line">
              <a:avLst/>
            </a:prstGeom>
            <a:ln w="349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DD636D1-27B7-5FB7-6ED2-E436BAB6625D}"/>
                </a:ext>
              </a:extLst>
            </p:cNvPr>
            <p:cNvSpPr txBox="1"/>
            <p:nvPr/>
          </p:nvSpPr>
          <p:spPr>
            <a:xfrm>
              <a:off x="2497025" y="3609439"/>
              <a:ext cx="55335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b="1" dirty="0">
                  <a:solidFill>
                    <a:schemeClr val="accent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0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D42C4159-16B7-24D1-A507-59227A4FC0B1}"/>
              </a:ext>
            </a:extLst>
          </p:cNvPr>
          <p:cNvGrpSpPr/>
          <p:nvPr/>
        </p:nvGrpSpPr>
        <p:grpSpPr>
          <a:xfrm>
            <a:off x="1862715" y="3603724"/>
            <a:ext cx="616261" cy="1083656"/>
            <a:chOff x="1862715" y="3603724"/>
            <a:chExt cx="616261" cy="1083656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199CF2F-07D3-77FE-B425-C36359CBD3D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62715" y="4209179"/>
              <a:ext cx="412837" cy="478201"/>
            </a:xfrm>
            <a:prstGeom prst="line">
              <a:avLst/>
            </a:prstGeom>
            <a:ln w="349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A7E00FE-82A0-2082-EFBC-D4F3D8DF01EF}"/>
                </a:ext>
              </a:extLst>
            </p:cNvPr>
            <p:cNvSpPr txBox="1"/>
            <p:nvPr/>
          </p:nvSpPr>
          <p:spPr>
            <a:xfrm>
              <a:off x="1925619" y="3603724"/>
              <a:ext cx="55335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b="1" dirty="0">
                  <a:solidFill>
                    <a:schemeClr val="accent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</a:p>
          </p:txBody>
        </p:sp>
      </p:grp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CBA6955-C2FD-CD65-5C5F-958276EF6F00}"/>
              </a:ext>
            </a:extLst>
          </p:cNvPr>
          <p:cNvCxnSpPr>
            <a:cxnSpLocks/>
          </p:cNvCxnSpPr>
          <p:nvPr/>
        </p:nvCxnSpPr>
        <p:spPr>
          <a:xfrm flipV="1">
            <a:off x="1530475" y="3806311"/>
            <a:ext cx="412837" cy="478201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80D004C2-3589-691F-9C28-ED1442BE712B}"/>
              </a:ext>
            </a:extLst>
          </p:cNvPr>
          <p:cNvSpPr txBox="1"/>
          <p:nvPr/>
        </p:nvSpPr>
        <p:spPr>
          <a:xfrm>
            <a:off x="2301417" y="3599730"/>
            <a:ext cx="5533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endParaRPr lang="en-US" sz="4800" b="1" dirty="0">
              <a:solidFill>
                <a:schemeClr val="accent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3303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/>
      <p:bldP spid="19" grpId="0"/>
      <p:bldP spid="21" grpId="0"/>
      <p:bldP spid="35" grpId="0"/>
      <p:bldP spid="8" grpId="0"/>
      <p:bldP spid="24" grpId="0"/>
      <p:bldP spid="33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A840AB8-0E65-6B40-94B8-765090E417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830" y="193018"/>
            <a:ext cx="12080170" cy="715294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Overflow: Going Past the Boundary Between </a:t>
            </a:r>
            <a:r>
              <a:rPr lang="en-US" dirty="0" err="1">
                <a:solidFill>
                  <a:srgbClr val="0070C0"/>
                </a:solidFill>
              </a:rPr>
              <a:t>umax</a:t>
            </a:r>
            <a:r>
              <a:rPr lang="en-US" dirty="0">
                <a:solidFill>
                  <a:srgbClr val="0070C0"/>
                </a:solidFill>
              </a:rPr>
              <a:t> and </a:t>
            </a:r>
            <a:r>
              <a:rPr lang="en-US" dirty="0" err="1">
                <a:solidFill>
                  <a:srgbClr val="0070C0"/>
                </a:solidFill>
              </a:rPr>
              <a:t>umin</a:t>
            </a: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852E31E-92D9-CF4C-91F0-40E15326570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8000" y="1323220"/>
            <a:ext cx="5400000" cy="540652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4A25C3F-7F9A-7A49-8873-85A0464D5EF8}"/>
              </a:ext>
            </a:extLst>
          </p:cNvPr>
          <p:cNvSpPr/>
          <p:nvPr/>
        </p:nvSpPr>
        <p:spPr>
          <a:xfrm>
            <a:off x="2155500" y="3640868"/>
            <a:ext cx="2322899" cy="7806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CB8126B-330A-DD4C-9D22-2E6EA6E4D736}"/>
              </a:ext>
            </a:extLst>
          </p:cNvPr>
          <p:cNvGrpSpPr/>
          <p:nvPr/>
        </p:nvGrpSpPr>
        <p:grpSpPr>
          <a:xfrm>
            <a:off x="2286000" y="1112722"/>
            <a:ext cx="2019300" cy="646331"/>
            <a:chOff x="3294000" y="1186219"/>
            <a:chExt cx="1660201" cy="646331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BB8963E-BDDB-424F-825A-CD482AE269FF}"/>
                </a:ext>
              </a:extLst>
            </p:cNvPr>
            <p:cNvSpPr txBox="1"/>
            <p:nvPr/>
          </p:nvSpPr>
          <p:spPr>
            <a:xfrm>
              <a:off x="4268401" y="1186219"/>
              <a:ext cx="6858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i="1" dirty="0" err="1">
                  <a:solidFill>
                    <a:srgbClr val="FF0000"/>
                  </a:solidFill>
                </a:rPr>
                <a:t>umin</a:t>
              </a:r>
              <a:endParaRPr lang="en-US" b="1" i="1" dirty="0">
                <a:solidFill>
                  <a:srgbClr val="FF0000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EFC2C5C-9E4D-0144-8273-3BF5EAD56D6D}"/>
                </a:ext>
              </a:extLst>
            </p:cNvPr>
            <p:cNvSpPr txBox="1"/>
            <p:nvPr/>
          </p:nvSpPr>
          <p:spPr>
            <a:xfrm>
              <a:off x="3294000" y="1186219"/>
              <a:ext cx="8982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i="1" dirty="0" err="1">
                  <a:solidFill>
                    <a:srgbClr val="FF0000"/>
                  </a:solidFill>
                </a:rPr>
                <a:t>umax</a:t>
              </a:r>
              <a:endParaRPr lang="en-US" b="1" i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CF1DF5C8-C03E-2F4A-BCC7-2A8FC06EFCBB}"/>
              </a:ext>
            </a:extLst>
          </p:cNvPr>
          <p:cNvGrpSpPr/>
          <p:nvPr/>
        </p:nvGrpSpPr>
        <p:grpSpPr>
          <a:xfrm>
            <a:off x="3204900" y="1112722"/>
            <a:ext cx="8836513" cy="1569660"/>
            <a:chOff x="4289101" y="1118791"/>
            <a:chExt cx="8836513" cy="1569660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5022C2D-55C9-3447-BEAF-CBB078F7569F}"/>
                </a:ext>
              </a:extLst>
            </p:cNvPr>
            <p:cNvSpPr txBox="1"/>
            <p:nvPr/>
          </p:nvSpPr>
          <p:spPr>
            <a:xfrm>
              <a:off x="7005302" y="1118791"/>
              <a:ext cx="6120312" cy="156966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FF0000"/>
                  </a:solidFill>
                </a:rPr>
                <a:t>Overflow with unsigned numbers: </a:t>
              </a:r>
              <a:r>
                <a:rPr lang="en-US" sz="2400" dirty="0">
                  <a:solidFill>
                    <a:schemeClr val="tx2"/>
                  </a:solidFill>
                </a:rPr>
                <a:t>Occurs when an arithmetic result (from addition or subtraction for example) is </a:t>
              </a:r>
              <a:r>
                <a:rPr lang="en-US" sz="2400" dirty="0">
                  <a:solidFill>
                    <a:srgbClr val="2C895B"/>
                  </a:solidFill>
                </a:rPr>
                <a:t>is more than</a:t>
              </a:r>
              <a:r>
                <a:rPr lang="en-US" sz="2400" dirty="0">
                  <a:solidFill>
                    <a:schemeClr val="tx2"/>
                  </a:solidFill>
                </a:rPr>
                <a:t> </a:t>
              </a:r>
              <a:r>
                <a:rPr lang="en-US" sz="2400" b="1" dirty="0">
                  <a:solidFill>
                    <a:srgbClr val="FF0000"/>
                  </a:solidFill>
                </a:rPr>
                <a:t>min</a:t>
              </a:r>
              <a:r>
                <a:rPr lang="en-US" sz="2400" dirty="0">
                  <a:solidFill>
                    <a:schemeClr val="tx2"/>
                  </a:solidFill>
                </a:rPr>
                <a:t> or </a:t>
              </a:r>
              <a:r>
                <a:rPr lang="en-US" sz="2400" b="1" dirty="0">
                  <a:solidFill>
                    <a:srgbClr val="FF0000"/>
                  </a:solidFill>
                </a:rPr>
                <a:t>max</a:t>
              </a:r>
              <a:r>
                <a:rPr lang="en-US" sz="2400" dirty="0">
                  <a:solidFill>
                    <a:schemeClr val="tx2"/>
                  </a:solidFill>
                </a:rPr>
                <a:t> limits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E9CBA95B-87D9-3C46-B627-73CA8204E1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89101" y="1768585"/>
              <a:ext cx="2546998" cy="0"/>
            </a:xfrm>
            <a:prstGeom prst="straightConnector1">
              <a:avLst/>
            </a:prstGeom>
            <a:ln w="317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B76CDC2F-05CB-5B4B-AD40-BDFE9FEC909E}"/>
              </a:ext>
            </a:extLst>
          </p:cNvPr>
          <p:cNvSpPr txBox="1"/>
          <p:nvPr/>
        </p:nvSpPr>
        <p:spPr>
          <a:xfrm>
            <a:off x="2213288" y="3706772"/>
            <a:ext cx="2207321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Example shown is for a 4-bit number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C543D55-4044-4E48-AABE-C408773228B9}"/>
              </a:ext>
            </a:extLst>
          </p:cNvPr>
          <p:cNvSpPr txBox="1"/>
          <p:nvPr/>
        </p:nvSpPr>
        <p:spPr>
          <a:xfrm>
            <a:off x="11872210" y="648866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5DB663-4A30-C38F-7076-2002A78B9D45}"/>
              </a:ext>
            </a:extLst>
          </p:cNvPr>
          <p:cNvSpPr txBox="1"/>
          <p:nvPr/>
        </p:nvSpPr>
        <p:spPr>
          <a:xfrm>
            <a:off x="6069415" y="3929767"/>
            <a:ext cx="5802795" cy="178510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342900" indent="-342900" algn="ctr"/>
            <a:r>
              <a:rPr lang="en-US" sz="2200" b="1" dirty="0">
                <a:solidFill>
                  <a:schemeClr val="accent5"/>
                </a:solidFill>
              </a:rPr>
              <a:t>C (and Java) ignore overflow exceptions</a:t>
            </a:r>
          </a:p>
          <a:p>
            <a:pPr marL="342900" indent="-342900" algn="ctr"/>
            <a:endParaRPr lang="en-US" sz="2200" b="1" dirty="0">
              <a:solidFill>
                <a:schemeClr val="accent5"/>
              </a:solidFill>
            </a:endParaRPr>
          </a:p>
          <a:p>
            <a:pPr marL="457200" indent="-342900">
              <a:buFont typeface="Arial" panose="020B0604020202020204" pitchFamily="34" charset="0"/>
              <a:buChar char="•"/>
            </a:pPr>
            <a:r>
              <a:rPr lang="en-US" sz="2200" dirty="0"/>
              <a:t>You end up with a bad value in your program and absolutely no warning or indication… </a:t>
            </a:r>
            <a:r>
              <a:rPr lang="en-US" sz="2200" dirty="0">
                <a:solidFill>
                  <a:schemeClr val="accent5"/>
                </a:solidFill>
              </a:rPr>
              <a:t>happy debugging!….</a:t>
            </a:r>
          </a:p>
        </p:txBody>
      </p:sp>
    </p:spTree>
    <p:extLst>
      <p:ext uri="{BB962C8B-B14F-4D97-AF65-F5344CB8AC3E}">
        <p14:creationId xmlns:p14="http://schemas.microsoft.com/office/powerpoint/2010/main" val="3221496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9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49A9BFF-81B8-2C4B-9B83-62C21D8037A5}"/>
                  </a:ext>
                </a:extLst>
              </p:cNvPr>
              <p:cNvSpPr>
                <a:spLocks noGrp="1"/>
              </p:cNvSpPr>
              <p:nvPr>
                <p:ph sz="quarter" idx="15"/>
              </p:nvPr>
            </p:nvSpPr>
            <p:spPr>
              <a:xfrm>
                <a:off x="314343" y="770965"/>
                <a:ext cx="11705149" cy="3103835"/>
              </a:xfr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pPr>
                  <a:spcBef>
                    <a:spcPts val="1800"/>
                  </a:spcBef>
                </a:pPr>
                <a:r>
                  <a:rPr lang="en-US" sz="2200" dirty="0">
                    <a:ea typeface="ＭＳ Ｐゴシック" pitchFamily="34" charset="-128"/>
                    <a:cs typeface="ＭＳ Ｐゴシック" pitchFamily="34" charset="-128"/>
                  </a:rPr>
                  <a:t>How do we represent the </a:t>
                </a:r>
                <a:r>
                  <a:rPr lang="en-US" sz="2200" dirty="0">
                    <a:solidFill>
                      <a:srgbClr val="0070C0"/>
                    </a:solidFill>
                    <a:ea typeface="ＭＳ Ｐゴシック" pitchFamily="34" charset="-128"/>
                    <a:cs typeface="ＭＳ Ｐゴシック" pitchFamily="34" charset="-128"/>
                  </a:rPr>
                  <a:t>negative numbers </a:t>
                </a:r>
                <a:r>
                  <a:rPr lang="en-US" sz="2200" dirty="0">
                    <a:ea typeface="ＭＳ Ｐゴシック" pitchFamily="34" charset="-128"/>
                    <a:cs typeface="ＭＳ Ｐゴシック" pitchFamily="34" charset="-128"/>
                  </a:rPr>
                  <a:t>within a fixed number of bits?</a:t>
                </a:r>
              </a:p>
              <a:p>
                <a:pPr lvl="1"/>
                <a:r>
                  <a:rPr lang="en-US" sz="2200" dirty="0">
                    <a:solidFill>
                      <a:srgbClr val="2C895B"/>
                    </a:solidFill>
                  </a:rPr>
                  <a:t>Allocate some bit patte</a:t>
                </a:r>
                <a:r>
                  <a:rPr lang="en-US" sz="2200" dirty="0"/>
                  <a:t>rns to </a:t>
                </a:r>
                <a:r>
                  <a:rPr lang="en-US" sz="2200" dirty="0">
                    <a:solidFill>
                      <a:srgbClr val="F3753F"/>
                    </a:solidFill>
                  </a:rPr>
                  <a:t>negative</a:t>
                </a:r>
                <a:r>
                  <a:rPr lang="en-US" sz="2200" dirty="0"/>
                  <a:t> and others to </a:t>
                </a:r>
                <a:r>
                  <a:rPr lang="en-US" sz="2200" dirty="0">
                    <a:solidFill>
                      <a:srgbClr val="0070C0"/>
                    </a:solidFill>
                  </a:rPr>
                  <a:t>positive</a:t>
                </a:r>
                <a:r>
                  <a:rPr lang="en-US" sz="2200" dirty="0"/>
                  <a:t> numbers (and zero)</a:t>
                </a:r>
              </a:p>
              <a:p>
                <a14:m>
                  <m:oMath xmlns:m="http://schemas.openxmlformats.org/officeDocument/2006/math">
                    <m:r>
                      <a:rPr lang="en-US" sz="2400" b="1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US" sz="24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sup>
                    </m:sSup>
                  </m:oMath>
                </a14:m>
                <a:r>
                  <a:rPr lang="en-US" sz="2400" b="1" dirty="0">
                    <a:solidFill>
                      <a:srgbClr val="0070C0"/>
                    </a:solidFill>
                  </a:rPr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distinct bit patterns </a:t>
                </a:r>
                <a:r>
                  <a:rPr lang="en-US" sz="2400" dirty="0"/>
                  <a:t>to </a:t>
                </a:r>
                <a:r>
                  <a:rPr lang="en-US" sz="2400" dirty="0">
                    <a:solidFill>
                      <a:srgbClr val="0070C0"/>
                    </a:solidFill>
                  </a:rPr>
                  <a:t>encode positive </a:t>
                </a:r>
                <a:r>
                  <a:rPr lang="en-US" sz="2400" dirty="0"/>
                  <a:t>and </a:t>
                </a:r>
                <a:r>
                  <a:rPr lang="en-US" sz="2400" dirty="0">
                    <a:solidFill>
                      <a:srgbClr val="0070C0"/>
                    </a:solidFill>
                  </a:rPr>
                  <a:t>negative values</a:t>
                </a:r>
                <a:endParaRPr lang="en-US" sz="2400" b="1" dirty="0">
                  <a:solidFill>
                    <a:srgbClr val="0070C0"/>
                  </a:solidFill>
                </a:endParaRPr>
              </a:p>
              <a:p>
                <a:pPr>
                  <a:spcBef>
                    <a:spcPts val="576"/>
                  </a:spcBef>
                </a:pPr>
                <a:r>
                  <a:rPr lang="en-US" sz="2400" b="1" dirty="0">
                    <a:solidFill>
                      <a:srgbClr val="0070C0"/>
                    </a:solidFill>
                  </a:rPr>
                  <a:t>Unsigned values:</a:t>
                </a:r>
                <a:r>
                  <a:rPr lang="en-US" sz="2400" dirty="0">
                    <a:solidFill>
                      <a:srgbClr val="0070C0"/>
                    </a:solidFill>
                  </a:rPr>
                  <a:t>	 0 ...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rgbClr val="0070C0"/>
                    </a:solidFill>
                  </a:rPr>
                  <a:t>–1</a:t>
                </a:r>
              </a:p>
              <a:p>
                <a:pPr>
                  <a:spcBef>
                    <a:spcPts val="576"/>
                  </a:spcBef>
                </a:pPr>
                <a:r>
                  <a:rPr lang="en-US" sz="2400" b="1" dirty="0">
                    <a:solidFill>
                      <a:srgbClr val="AB0000"/>
                    </a:solidFill>
                  </a:rPr>
                  <a:t>Signed values:</a:t>
                </a:r>
                <a:r>
                  <a:rPr lang="en-US" sz="2400" dirty="0">
                    <a:solidFill>
                      <a:srgbClr val="AB0000"/>
                    </a:solidFill>
                  </a:rPr>
                  <a:t>	   </a:t>
                </a:r>
                <a14:m>
                  <m:oMath xmlns:m="http://schemas.openxmlformats.org/officeDocument/2006/math">
                    <m:r>
                      <a:rPr lang="en-US" sz="2400">
                        <a:solidFill>
                          <a:srgbClr val="AB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2400" i="1">
                            <a:solidFill>
                              <a:srgbClr val="AB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rgbClr val="AB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AB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rgbClr val="AB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rgbClr val="AB0000"/>
                    </a:solidFill>
                  </a:rPr>
                  <a:t> …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rgbClr val="AB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rgbClr val="AB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AB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rgbClr val="AB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rgbClr val="AB0000"/>
                    </a:solidFill>
                  </a:rPr>
                  <a:t>–1 (dividing the range in ~ half including 0)</a:t>
                </a:r>
              </a:p>
              <a:p>
                <a:pPr>
                  <a:spcBef>
                    <a:spcPts val="1800"/>
                  </a:spcBef>
                </a:pPr>
                <a:r>
                  <a:rPr lang="en-US" sz="2200" b="1" dirty="0"/>
                  <a:t>On a number line (below):</a:t>
                </a:r>
                <a:r>
                  <a:rPr lang="en-US" sz="2200" dirty="0"/>
                  <a:t>  8-bit integers – signed and unsigned (</a:t>
                </a:r>
                <a:r>
                  <a:rPr lang="en-US" sz="2200" i="1" dirty="0"/>
                  <a:t>e.g.,</a:t>
                </a:r>
                <a:r>
                  <a:rPr lang="en-US" sz="2200" dirty="0"/>
                  <a:t> </a:t>
                </a:r>
                <a:r>
                  <a:rPr lang="en-US" sz="22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char in C</a:t>
                </a:r>
                <a:r>
                  <a:rPr lang="en-US" sz="2200" b="1" dirty="0"/>
                  <a:t>)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49A9BFF-81B8-2C4B-9B83-62C21D8037A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5"/>
              </p:nvPr>
            </p:nvSpPr>
            <p:spPr>
              <a:xfrm>
                <a:off x="314343" y="770965"/>
                <a:ext cx="11705149" cy="3103835"/>
              </a:xfrm>
              <a:blipFill>
                <a:blip r:embed="rId2"/>
                <a:stretch>
                  <a:fillRect l="-649" b="-4065"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B65CCFEE-9F55-5C49-B36C-05B4C3F97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78" y="163129"/>
            <a:ext cx="12036446" cy="491298"/>
          </a:xfrm>
        </p:spPr>
        <p:txBody>
          <a:bodyPr/>
          <a:lstStyle/>
          <a:p>
            <a:r>
              <a:rPr lang="en-US" dirty="0"/>
              <a:t>Problem: How to Encode </a:t>
            </a:r>
            <a:r>
              <a:rPr lang="en-US" u="sng" dirty="0">
                <a:solidFill>
                  <a:srgbClr val="7030A0"/>
                </a:solidFill>
              </a:rPr>
              <a:t>Both</a:t>
            </a:r>
            <a:r>
              <a:rPr lang="en-US" dirty="0">
                <a:solidFill>
                  <a:srgbClr val="7030A0"/>
                </a:solidFill>
              </a:rPr>
              <a:t> Positive </a:t>
            </a:r>
            <a:r>
              <a:rPr lang="en-US" u="sng" dirty="0"/>
              <a:t>and</a:t>
            </a:r>
            <a:r>
              <a:rPr lang="en-US" dirty="0">
                <a:solidFill>
                  <a:schemeClr val="accent5"/>
                </a:solidFill>
              </a:rPr>
              <a:t> Negative </a:t>
            </a:r>
            <a:r>
              <a:rPr lang="en-US" dirty="0"/>
              <a:t>Integers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D988A40-10C6-8B45-898A-3386ADEF5015}"/>
              </a:ext>
            </a:extLst>
          </p:cNvPr>
          <p:cNvGrpSpPr/>
          <p:nvPr/>
        </p:nvGrpSpPr>
        <p:grpSpPr>
          <a:xfrm>
            <a:off x="936554" y="4826514"/>
            <a:ext cx="9291396" cy="554416"/>
            <a:chOff x="1108679" y="5610076"/>
            <a:chExt cx="9291396" cy="554416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594D3873-7B4F-0A41-A4B7-03C5574C2A53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586106" y="5810995"/>
              <a:ext cx="8349282" cy="1"/>
            </a:xfrm>
            <a:prstGeom prst="line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stealth" w="med" len="med"/>
              <a:tailEnd type="stealth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BE3BBF93-4BA5-F442-82DD-91601BAE38DE}"/>
                    </a:ext>
                  </a:extLst>
                </p:cNvPr>
                <p:cNvSpPr txBox="1"/>
                <p:nvPr/>
              </p:nvSpPr>
              <p:spPr>
                <a:xfrm>
                  <a:off x="5093588" y="5798732"/>
                  <a:ext cx="914400" cy="365760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no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  <a:ea typeface="Roboto" charset="0"/>
                            <a:cs typeface="Calibri" panose="020F0502020204030204" pitchFamily="34" charset="0"/>
                          </a:rPr>
                          <m:t>0</m:t>
                        </m:r>
                      </m:oMath>
                    </m:oMathPara>
                  </a14:m>
                  <a:endParaRPr lang="en-US" dirty="0">
                    <a:latin typeface="Calibri" panose="020F0502020204030204" pitchFamily="34" charset="0"/>
                    <a:ea typeface="Roboto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BE3BBF93-4BA5-F442-82DD-91601BAE38D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93588" y="5798732"/>
                  <a:ext cx="914400" cy="36576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F01ED85E-2219-C84F-9FBE-4D1B7D98DFF1}"/>
                    </a:ext>
                  </a:extLst>
                </p:cNvPr>
                <p:cNvSpPr txBox="1"/>
                <p:nvPr/>
              </p:nvSpPr>
              <p:spPr>
                <a:xfrm>
                  <a:off x="1108679" y="5610076"/>
                  <a:ext cx="457200" cy="36576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noAutofit/>
                </a:bodyPr>
                <a:lstStyle/>
                <a:p>
                  <a:pPr algn="ctr"/>
                  <a:r>
                    <a:rPr lang="en-US" dirty="0">
                      <a:latin typeface="Calibri" panose="020F0502020204030204" pitchFamily="34" charset="0"/>
                      <a:ea typeface="Roboto" charset="0"/>
                      <a:cs typeface="Calibri" panose="020F0502020204030204" pitchFamily="34" charset="0"/>
                    </a:rPr>
                    <a:t>-</a:t>
                  </a:r>
                  <a14:m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  <a:ea typeface="Roboto" charset="0"/>
                          <a:cs typeface="Roboto" charset="0"/>
                        </a:rPr>
                        <m:t>∞</m:t>
                      </m:r>
                    </m:oMath>
                  </a14:m>
                  <a:endParaRPr lang="en-US" dirty="0">
                    <a:latin typeface="Roboto" charset="0"/>
                    <a:ea typeface="Roboto" charset="0"/>
                    <a:cs typeface="Roboto" charset="0"/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F01ED85E-2219-C84F-9FBE-4D1B7D98DF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8679" y="5610076"/>
                  <a:ext cx="457200" cy="365760"/>
                </a:xfrm>
                <a:prstGeom prst="rect">
                  <a:avLst/>
                </a:prstGeom>
                <a:blipFill>
                  <a:blip r:embed="rId4"/>
                  <a:stretch>
                    <a:fillRect l="-10811" t="-6667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8DE9EA2F-B19C-D74F-91C4-8B224BE5C08F}"/>
                    </a:ext>
                  </a:extLst>
                </p:cNvPr>
                <p:cNvSpPr txBox="1"/>
                <p:nvPr/>
              </p:nvSpPr>
              <p:spPr>
                <a:xfrm>
                  <a:off x="8648836" y="5793852"/>
                  <a:ext cx="836920" cy="365760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no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Roboto" charset="0"/>
                            <a:cs typeface="Calibri" panose="020F0502020204030204" pitchFamily="34" charset="0"/>
                          </a:rPr>
                          <m:t>+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  <a:ea typeface="Roboto" charset="0"/>
                            <a:cs typeface="Calibri" panose="020F0502020204030204" pitchFamily="34" charset="0"/>
                          </a:rPr>
                          <m:t>25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Roboto" charset="0"/>
                            <a:cs typeface="Calibri" panose="020F0502020204030204" pitchFamily="34" charset="0"/>
                          </a:rPr>
                          <m:t>5</m:t>
                        </m:r>
                      </m:oMath>
                    </m:oMathPara>
                  </a14:m>
                  <a:endParaRPr lang="en-US" dirty="0">
                    <a:latin typeface="Calibri" panose="020F0502020204030204" pitchFamily="34" charset="0"/>
                    <a:ea typeface="Roboto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8DE9EA2F-B19C-D74F-91C4-8B224BE5C08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48836" y="5793852"/>
                  <a:ext cx="836920" cy="36576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001AC1D8-05DD-5745-BE7A-50D4BF96FD37}"/>
                    </a:ext>
                  </a:extLst>
                </p:cNvPr>
                <p:cNvSpPr txBox="1"/>
                <p:nvPr/>
              </p:nvSpPr>
              <p:spPr>
                <a:xfrm>
                  <a:off x="6875756" y="5777217"/>
                  <a:ext cx="914400" cy="365760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no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Roboto" charset="0"/>
                            <a:cs typeface="Calibri" panose="020F0502020204030204" pitchFamily="34" charset="0"/>
                          </a:rPr>
                          <m:t>+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  <a:ea typeface="Roboto" charset="0"/>
                            <a:cs typeface="Calibri" panose="020F0502020204030204" pitchFamily="34" charset="0"/>
                          </a:rPr>
                          <m:t>12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Roboto" charset="0"/>
                            <a:cs typeface="Calibri" panose="020F0502020204030204" pitchFamily="34" charset="0"/>
                          </a:rPr>
                          <m:t>7</m:t>
                        </m:r>
                      </m:oMath>
                    </m:oMathPara>
                  </a14:m>
                  <a:endParaRPr lang="en-US" dirty="0">
                    <a:latin typeface="Calibri" panose="020F0502020204030204" pitchFamily="34" charset="0"/>
                    <a:ea typeface="Roboto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001AC1D8-05DD-5745-BE7A-50D4BF96FD3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75756" y="5777217"/>
                  <a:ext cx="914400" cy="36576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4F935802-9E9C-9D42-B2ED-F1A7D314D6DD}"/>
                    </a:ext>
                  </a:extLst>
                </p:cNvPr>
                <p:cNvSpPr txBox="1"/>
                <p:nvPr/>
              </p:nvSpPr>
              <p:spPr>
                <a:xfrm>
                  <a:off x="3076122" y="5783621"/>
                  <a:ext cx="914400" cy="365760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no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  <a:ea typeface="Roboto" charset="0"/>
                            <a:cs typeface="Calibri" panose="020F0502020204030204" pitchFamily="34" charset="0"/>
                          </a:rPr>
                          <m:t>−128</m:t>
                        </m:r>
                      </m:oMath>
                    </m:oMathPara>
                  </a14:m>
                  <a:endParaRPr lang="en-US" dirty="0">
                    <a:latin typeface="Calibri" panose="020F0502020204030204" pitchFamily="34" charset="0"/>
                    <a:ea typeface="Roboto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4F935802-9E9C-9D42-B2ED-F1A7D314D6D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76122" y="5783621"/>
                  <a:ext cx="914400" cy="36576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77D4EDAB-6807-4143-BBE7-B043A80FEFC6}"/>
                    </a:ext>
                  </a:extLst>
                </p:cNvPr>
                <p:cNvSpPr txBox="1"/>
                <p:nvPr/>
              </p:nvSpPr>
              <p:spPr>
                <a:xfrm>
                  <a:off x="9942875" y="5617278"/>
                  <a:ext cx="457200" cy="36576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noAutofit/>
                </a:bodyPr>
                <a:lstStyle/>
                <a:p>
                  <a:pPr algn="ctr"/>
                  <a:r>
                    <a:rPr lang="en-US" dirty="0">
                      <a:latin typeface="Calibri" panose="020F0502020204030204" pitchFamily="34" charset="0"/>
                      <a:ea typeface="Roboto" charset="0"/>
                      <a:cs typeface="Calibri" panose="020F0502020204030204" pitchFamily="34" charset="0"/>
                    </a:rPr>
                    <a:t>+</a:t>
                  </a:r>
                  <a14:m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  <a:ea typeface="Roboto" charset="0"/>
                          <a:cs typeface="Roboto" charset="0"/>
                        </a:rPr>
                        <m:t>∞</m:t>
                      </m:r>
                    </m:oMath>
                  </a14:m>
                  <a:endParaRPr lang="en-US" dirty="0">
                    <a:latin typeface="Roboto" charset="0"/>
                    <a:ea typeface="Roboto" charset="0"/>
                    <a:cs typeface="Roboto" charset="0"/>
                  </a:endParaRP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77D4EDAB-6807-4143-BBE7-B043A80FEFC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42875" y="5617278"/>
                  <a:ext cx="457200" cy="365760"/>
                </a:xfrm>
                <a:prstGeom prst="rect">
                  <a:avLst/>
                </a:prstGeom>
                <a:blipFill>
                  <a:blip r:embed="rId8"/>
                  <a:stretch>
                    <a:fillRect l="-13514" t="-6897" b="-3103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DC3583B-383D-FA46-8B1B-C75560A32F4B}"/>
              </a:ext>
            </a:extLst>
          </p:cNvPr>
          <p:cNvGrpSpPr/>
          <p:nvPr/>
        </p:nvGrpSpPr>
        <p:grpSpPr>
          <a:xfrm>
            <a:off x="4895206" y="4421471"/>
            <a:ext cx="4398538" cy="380122"/>
            <a:chOff x="5087218" y="5341410"/>
            <a:chExt cx="4398538" cy="380122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8EAA2BC7-BAA8-5346-BCD7-97DCA734913B}"/>
                </a:ext>
              </a:extLst>
            </p:cNvPr>
            <p:cNvCxnSpPr/>
            <p:nvPr/>
          </p:nvCxnSpPr>
          <p:spPr bwMode="auto">
            <a:xfrm>
              <a:off x="5457525" y="5341410"/>
              <a:ext cx="3657600" cy="0"/>
            </a:xfrm>
            <a:prstGeom prst="line">
              <a:avLst/>
            </a:prstGeom>
            <a:noFill/>
            <a:ln w="47625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470450CE-5596-6247-AB2D-CC5D8B05F6D7}"/>
                    </a:ext>
                  </a:extLst>
                </p:cNvPr>
                <p:cNvSpPr/>
                <p:nvPr/>
              </p:nvSpPr>
              <p:spPr>
                <a:xfrm>
                  <a:off x="8571356" y="5355772"/>
                  <a:ext cx="914400" cy="365760"/>
                </a:xfrm>
                <a:prstGeom prst="rect">
                  <a:avLst/>
                </a:prstGeom>
              </p:spPr>
              <p:txBody>
                <a:bodyPr wrap="none">
                  <a:no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+</m:t>
                      </m:r>
                      <m:sSup>
                        <m:sSupPr>
                          <m:ctrlPr>
                            <a:rPr lang="en-US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lang="en-US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𝟐</m:t>
                          </m:r>
                        </m:e>
                        <m:sup>
                          <m:r>
                            <a:rPr lang="en-US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𝟖</m:t>
                          </m:r>
                        </m:sup>
                      </m:sSup>
                    </m:oMath>
                  </a14:m>
                  <a:r>
                    <a:rPr lang="en-US" dirty="0">
                      <a:solidFill>
                        <a:srgbClr val="0070C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-1</a:t>
                  </a:r>
                </a:p>
              </p:txBody>
            </p:sp>
          </mc:Choice>
          <mc:Fallback xmlns="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470450CE-5596-6247-AB2D-CC5D8B05F6D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71356" y="5355772"/>
                  <a:ext cx="914400" cy="365760"/>
                </a:xfrm>
                <a:prstGeom prst="rect">
                  <a:avLst/>
                </a:prstGeom>
                <a:blipFill>
                  <a:blip r:embed="rId9"/>
                  <a:stretch>
                    <a:fillRect t="-6667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4DAD5A3F-F089-3A4F-8E31-CE5EB07464BF}"/>
                    </a:ext>
                  </a:extLst>
                </p:cNvPr>
                <p:cNvSpPr txBox="1"/>
                <p:nvPr/>
              </p:nvSpPr>
              <p:spPr>
                <a:xfrm>
                  <a:off x="5087218" y="5366982"/>
                  <a:ext cx="914400" cy="289587"/>
                </a:xfrm>
                <a:prstGeom prst="rect">
                  <a:avLst/>
                </a:prstGeom>
                <a:noFill/>
              </p:spPr>
              <p:txBody>
                <a:bodyPr wrap="none" rtlCol="0" anchor="t">
                  <a:no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Roboto" charset="0"/>
                            <a:cs typeface="Calibri" panose="020F0502020204030204" pitchFamily="34" charset="0"/>
                          </a:rPr>
                          <m:t>𝟎</m:t>
                        </m:r>
                      </m:oMath>
                    </m:oMathPara>
                  </a14:m>
                  <a:endParaRPr lang="en-US" b="1" dirty="0">
                    <a:solidFill>
                      <a:srgbClr val="FF0000"/>
                    </a:solidFill>
                    <a:latin typeface="Calibri" panose="020F0502020204030204" pitchFamily="34" charset="0"/>
                    <a:ea typeface="Roboto" charset="0"/>
                    <a:cs typeface="Calibri" panose="020F0502020204030204" pitchFamily="34" charset="0"/>
                  </a:endParaRPr>
                </a:p>
                <a:p>
                  <a:pPr algn="ctr"/>
                  <a:endParaRPr lang="en-US" b="1" dirty="0">
                    <a:solidFill>
                      <a:srgbClr val="0070C0"/>
                    </a:solidFill>
                    <a:latin typeface="Calibri" panose="020F0502020204030204" pitchFamily="34" charset="0"/>
                    <a:ea typeface="Roboto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4DAD5A3F-F089-3A4F-8E31-CE5EB07464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87218" y="5366982"/>
                  <a:ext cx="914400" cy="289587"/>
                </a:xfrm>
                <a:prstGeom prst="rect">
                  <a:avLst/>
                </a:prstGeom>
                <a:blipFill>
                  <a:blip r:embed="rId10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CA9B160-5AF0-8947-8E09-0D76333DD777}"/>
              </a:ext>
            </a:extLst>
          </p:cNvPr>
          <p:cNvGrpSpPr/>
          <p:nvPr/>
        </p:nvGrpSpPr>
        <p:grpSpPr>
          <a:xfrm>
            <a:off x="2295911" y="5514056"/>
            <a:ext cx="7346883" cy="963659"/>
            <a:chOff x="2456457" y="6244008"/>
            <a:chExt cx="7346883" cy="963659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7CB62CE-7E7B-5F45-AFA6-4B380F3D00DD}"/>
                </a:ext>
              </a:extLst>
            </p:cNvPr>
            <p:cNvSpPr txBox="1"/>
            <p:nvPr/>
          </p:nvSpPr>
          <p:spPr>
            <a:xfrm>
              <a:off x="2456457" y="6807557"/>
              <a:ext cx="7346883" cy="400110"/>
            </a:xfrm>
            <a:prstGeom prst="rect">
              <a:avLst/>
            </a:prstGeom>
            <a:noFill/>
            <a:ln w="31750">
              <a:solidFill>
                <a:schemeClr val="tx2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</a:rPr>
                <a:t>Same “width” (same number of encodings), just shifted in value</a:t>
              </a: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6A19971C-CBFD-AD44-A701-26222CE8EF0D}"/>
                </a:ext>
              </a:extLst>
            </p:cNvPr>
            <p:cNvGrpSpPr/>
            <p:nvPr/>
          </p:nvGrpSpPr>
          <p:grpSpPr>
            <a:xfrm>
              <a:off x="3125359" y="6244008"/>
              <a:ext cx="4789483" cy="407277"/>
              <a:chOff x="3125359" y="6244008"/>
              <a:chExt cx="4789483" cy="407277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Rectangle 13">
                    <a:extLst>
                      <a:ext uri="{FF2B5EF4-FFF2-40B4-BE49-F238E27FC236}">
                        <a16:creationId xmlns:a16="http://schemas.microsoft.com/office/drawing/2014/main" id="{FD8046EE-5D47-F74F-BB1C-A0F89E15FE99}"/>
                      </a:ext>
                    </a:extLst>
                  </p:cNvPr>
                  <p:cNvSpPr/>
                  <p:nvPr/>
                </p:nvSpPr>
                <p:spPr>
                  <a:xfrm>
                    <a:off x="7000442" y="6254021"/>
                    <a:ext cx="914400" cy="365760"/>
                  </a:xfrm>
                  <a:prstGeom prst="rect">
                    <a:avLst/>
                  </a:prstGeom>
                </p:spPr>
                <p:txBody>
                  <a:bodyPr wrap="none">
                    <a:noAutofit/>
                  </a:bodyPr>
                  <a:lstStyle/>
                  <a:p>
                    <a:pPr algn="ctr"/>
                    <a14:m>
                      <m:oMath xmlns:m="http://schemas.openxmlformats.org/officeDocument/2006/math">
                        <m:sSup>
                          <m:sSupPr>
                            <m:ctrlPr>
                              <a:rPr lang="en-US" b="1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b="1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+</m:t>
                            </m:r>
                            <m:r>
                              <a:rPr lang="en-US" b="1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𝟐</m:t>
                            </m:r>
                          </m:e>
                          <m:sup>
                            <m:r>
                              <a:rPr lang="en-US" b="1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𝟖</m:t>
                            </m:r>
                            <m:r>
                              <a:rPr lang="en-US" b="1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−</m:t>
                            </m:r>
                            <m:r>
                              <a:rPr lang="en-US" b="1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𝟏</m:t>
                            </m:r>
                          </m:sup>
                        </m:sSup>
                      </m:oMath>
                    </a14:m>
                    <a:r>
                      <a:rPr lang="en-US" dirty="0">
                        <a:solidFill>
                          <a:srgbClr val="C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rPr>
                      <a:t>-1</a:t>
                    </a:r>
                  </a:p>
                </p:txBody>
              </p:sp>
            </mc:Choice>
            <mc:Fallback xmlns="">
              <p:sp>
                <p:nvSpPr>
                  <p:cNvPr id="14" name="Rectangle 13">
                    <a:extLst>
                      <a:ext uri="{FF2B5EF4-FFF2-40B4-BE49-F238E27FC236}">
                        <a16:creationId xmlns:a16="http://schemas.microsoft.com/office/drawing/2014/main" id="{FD8046EE-5D47-F74F-BB1C-A0F89E15FE9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00442" y="6254021"/>
                    <a:ext cx="914400" cy="365760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l="-2740" t="-6667" r="-9589" b="-2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Rectangle 14">
                    <a:extLst>
                      <a:ext uri="{FF2B5EF4-FFF2-40B4-BE49-F238E27FC236}">
                        <a16:creationId xmlns:a16="http://schemas.microsoft.com/office/drawing/2014/main" id="{30CCB016-A663-CD45-A563-B628C21599E7}"/>
                      </a:ext>
                    </a:extLst>
                  </p:cNvPr>
                  <p:cNvSpPr/>
                  <p:nvPr/>
                </p:nvSpPr>
                <p:spPr>
                  <a:xfrm>
                    <a:off x="3125359" y="6285525"/>
                    <a:ext cx="914400" cy="36576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−</m:t>
                              </m:r>
                              <m:r>
                                <a:rPr lang="en-US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𝟐</m:t>
                              </m:r>
                            </m:e>
                            <m:sup>
                              <m:r>
                                <a:rPr lang="en-US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𝟖</m:t>
                              </m:r>
                              <m:r>
                                <a:rPr lang="en-US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−</m:t>
                              </m:r>
                              <m:r>
                                <a:rPr lang="en-US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𝟏</m:t>
                              </m:r>
                            </m:sup>
                          </m:sSup>
                        </m:oMath>
                      </m:oMathPara>
                    </a14:m>
                    <a:endParaRPr lang="en-US" dirty="0">
                      <a:solidFill>
                        <a:srgbClr val="C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15" name="Rectangle 14">
                    <a:extLst>
                      <a:ext uri="{FF2B5EF4-FFF2-40B4-BE49-F238E27FC236}">
                        <a16:creationId xmlns:a16="http://schemas.microsoft.com/office/drawing/2014/main" id="{30CCB016-A663-CD45-A563-B628C21599E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25359" y="6285525"/>
                    <a:ext cx="914400" cy="365760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A7AAD12D-C42A-A849-A73F-0816A593FDBF}"/>
                      </a:ext>
                    </a:extLst>
                  </p:cNvPr>
                  <p:cNvSpPr txBox="1"/>
                  <p:nvPr/>
                </p:nvSpPr>
                <p:spPr>
                  <a:xfrm>
                    <a:off x="5055752" y="6244008"/>
                    <a:ext cx="914400" cy="289587"/>
                  </a:xfrm>
                  <a:prstGeom prst="rect">
                    <a:avLst/>
                  </a:prstGeom>
                  <a:noFill/>
                </p:spPr>
                <p:txBody>
                  <a:bodyPr wrap="none" rtlCol="0" anchor="t">
                    <a:no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Roboto" charset="0"/>
                              <a:cs typeface="Calibri" panose="020F0502020204030204" pitchFamily="34" charset="0"/>
                            </a:rPr>
                            <m:t>𝟎</m:t>
                          </m:r>
                        </m:oMath>
                      </m:oMathPara>
                    </a14:m>
                    <a:endParaRPr lang="en-US" b="1" dirty="0">
                      <a:solidFill>
                        <a:srgbClr val="FF0000"/>
                      </a:solidFill>
                      <a:latin typeface="Calibri" panose="020F0502020204030204" pitchFamily="34" charset="0"/>
                      <a:ea typeface="Roboto" charset="0"/>
                      <a:cs typeface="Calibri" panose="020F0502020204030204" pitchFamily="34" charset="0"/>
                    </a:endParaRPr>
                  </a:p>
                  <a:p>
                    <a:pPr algn="ctr"/>
                    <a:endParaRPr lang="en-US" b="1" dirty="0">
                      <a:solidFill>
                        <a:srgbClr val="0070C0"/>
                      </a:solidFill>
                      <a:latin typeface="Calibri" panose="020F0502020204030204" pitchFamily="34" charset="0"/>
                      <a:ea typeface="Roboto" charset="0"/>
                      <a:cs typeface="Calibri" panose="020F050202020403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A7AAD12D-C42A-A849-A73F-0816A593FDB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055752" y="6244008"/>
                    <a:ext cx="914400" cy="289587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b="-1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17112510-131C-1048-B478-634D5E2A4E3D}"/>
                  </a:ext>
                </a:extLst>
              </p:cNvPr>
              <p:cNvCxnSpPr/>
              <p:nvPr/>
            </p:nvCxnSpPr>
            <p:spPr bwMode="auto">
              <a:xfrm>
                <a:off x="3747766" y="6258399"/>
                <a:ext cx="3657600" cy="0"/>
              </a:xfrm>
              <a:prstGeom prst="line">
                <a:avLst/>
              </a:prstGeom>
              <a:noFill/>
              <a:ln w="47625" cap="flat" cmpd="sng" algn="ctr">
                <a:solidFill>
                  <a:srgbClr val="C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0EC3FBA1-59DE-4A4A-B4AF-49322C3A7896}"/>
              </a:ext>
            </a:extLst>
          </p:cNvPr>
          <p:cNvSpPr txBox="1"/>
          <p:nvPr/>
        </p:nvSpPr>
        <p:spPr>
          <a:xfrm>
            <a:off x="6420647" y="4413742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Unsigned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5E8EB64-D258-EF43-98A3-DA2A44E92FCF}"/>
              </a:ext>
            </a:extLst>
          </p:cNvPr>
          <p:cNvSpPr txBox="1"/>
          <p:nvPr/>
        </p:nvSpPr>
        <p:spPr>
          <a:xfrm>
            <a:off x="5582252" y="5524489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Signed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1F5E324-C3EB-F04F-8684-7AC78A2A8166}"/>
              </a:ext>
            </a:extLst>
          </p:cNvPr>
          <p:cNvSpPr txBox="1"/>
          <p:nvPr/>
        </p:nvSpPr>
        <p:spPr>
          <a:xfrm>
            <a:off x="11891918" y="651020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53FF584-74B4-FF4D-9910-79C9FDE33A0C}"/>
              </a:ext>
            </a:extLst>
          </p:cNvPr>
          <p:cNvGrpSpPr/>
          <p:nvPr/>
        </p:nvGrpSpPr>
        <p:grpSpPr>
          <a:xfrm>
            <a:off x="5416020" y="2289457"/>
            <a:ext cx="4803214" cy="369332"/>
            <a:chOff x="4987639" y="3211256"/>
            <a:chExt cx="4803214" cy="36933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5C9E4B2-F6EA-FA4A-9251-7B68EDFF0915}"/>
                </a:ext>
              </a:extLst>
            </p:cNvPr>
            <p:cNvSpPr txBox="1"/>
            <p:nvPr/>
          </p:nvSpPr>
          <p:spPr>
            <a:xfrm>
              <a:off x="5185105" y="3211256"/>
              <a:ext cx="4605748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-</a:t>
              </a:r>
              <a:r>
                <a:rPr lang="en-US" sz="1600" dirty="0">
                  <a:solidFill>
                    <a:srgbClr val="0070C0"/>
                  </a:solidFill>
                </a:rPr>
                <a:t>1 comes from counting 0 as a "positive" number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0CA115D4-D143-8742-A0D4-1A29B7E138C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87639" y="3400414"/>
              <a:ext cx="197466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2823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bldLvl="2" animBg="1"/>
      <p:bldP spid="4" grpId="0"/>
      <p:bldP spid="24" grpId="0"/>
      <p:bldP spid="2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3F7E0-1730-F74F-9441-376DBFC3E5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7473" y="300135"/>
            <a:ext cx="10515600" cy="451852"/>
          </a:xfrm>
        </p:spPr>
        <p:txBody>
          <a:bodyPr/>
          <a:lstStyle/>
          <a:p>
            <a:r>
              <a:rPr lang="en-US" dirty="0"/>
              <a:t>Accessing members of a struct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7A8E51-5D08-FF4B-B74E-738BEB495C91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44775" y="733453"/>
            <a:ext cx="11102449" cy="5957732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lvl="2"/>
            <a:endParaRPr lang="en-US" sz="2000" dirty="0">
              <a:solidFill>
                <a:srgbClr val="0070C0"/>
              </a:solidFill>
            </a:endParaRPr>
          </a:p>
          <a:p>
            <a:pPr lvl="2"/>
            <a:endParaRPr lang="en-US" sz="2000" dirty="0">
              <a:solidFill>
                <a:srgbClr val="0070C0"/>
              </a:solidFill>
            </a:endParaRPr>
          </a:p>
          <a:p>
            <a:pPr lvl="2"/>
            <a:endParaRPr lang="en-US" sz="2000" dirty="0">
              <a:solidFill>
                <a:srgbClr val="0070C0"/>
              </a:solidFill>
            </a:endParaRPr>
          </a:p>
          <a:p>
            <a:pPr marL="681037" lvl="2" indent="0">
              <a:buNone/>
            </a:pP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BA31801-48CE-0A77-8492-99BC71D31209}"/>
              </a:ext>
            </a:extLst>
          </p:cNvPr>
          <p:cNvSpPr txBox="1">
            <a:spLocks/>
          </p:cNvSpPr>
          <p:nvPr/>
        </p:nvSpPr>
        <p:spPr bwMode="auto">
          <a:xfrm>
            <a:off x="771793" y="2597055"/>
            <a:ext cx="7497564" cy="382032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SzPct val="60000"/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649224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SzPct val="11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914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SzPct val="8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170432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Char char="–"/>
              <a:defRPr sz="1800">
                <a:solidFill>
                  <a:schemeClr val="tx1"/>
                </a:solidFill>
                <a:latin typeface="Calibri" pitchFamily="34" charset="0"/>
              </a:defRPr>
            </a:lvl4pPr>
            <a:lvl5pPr marL="1444752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Char char="»"/>
              <a:defRPr sz="18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Arial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Arial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Arial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altLang="en-US" sz="2000" b="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date </a:t>
            </a:r>
            <a:r>
              <a:rPr lang="en-US" altLang="en-US" sz="2000" b="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quarter[3];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en-US" sz="2000" b="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date *</a:t>
            </a:r>
            <a:r>
              <a:rPr lang="en-US" altLang="en-US" sz="2000" b="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altLang="en-US" sz="2000" b="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endParaRPr lang="en-US" altLang="en-US" sz="2000" b="0" dirty="0">
              <a:solidFill>
                <a:schemeClr val="accent6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altLang="en-US" sz="2000" b="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altLang="en-US" sz="2000" b="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quarter + 1;     </a:t>
            </a:r>
            <a:r>
              <a:rPr lang="en-US" altLang="en-US" sz="2000" b="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array name = address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en-US" sz="2000" b="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altLang="en-US" sz="2000" b="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-&gt;month = 2;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en-US" sz="2000" b="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altLang="en-US" sz="2000" b="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-&gt;day = 21;         </a:t>
            </a:r>
            <a:r>
              <a:rPr lang="en-US" altLang="en-US" sz="2000" b="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or (*</a:t>
            </a:r>
            <a:r>
              <a:rPr lang="en-US" altLang="en-US" sz="2000" b="0" i="1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altLang="en-US" sz="2000" b="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).day = 21;</a:t>
            </a:r>
          </a:p>
          <a:p>
            <a:pPr marL="0" indent="0">
              <a:spcBef>
                <a:spcPts val="0"/>
              </a:spcBef>
              <a:buNone/>
            </a:pPr>
            <a:endParaRPr lang="en-US" altLang="en-US" sz="2000" b="0" dirty="0">
              <a:solidFill>
                <a:schemeClr val="accent6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altLang="en-US" sz="2000" b="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(ptr-1)-&gt;month = 1;    </a:t>
            </a:r>
            <a:r>
              <a:rPr lang="en-US" altLang="en-US" sz="2000" b="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or (*(ptr-1)).month = 4;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en-US" sz="2000" b="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(ptr-1)-&gt;day = 7;</a:t>
            </a:r>
          </a:p>
          <a:p>
            <a:pPr marL="0" indent="0">
              <a:spcBef>
                <a:spcPts val="0"/>
              </a:spcBef>
              <a:buNone/>
            </a:pPr>
            <a:endParaRPr lang="en-US" altLang="en-US" sz="2000" b="0" dirty="0">
              <a:solidFill>
                <a:schemeClr val="accent6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altLang="en-US" sz="2000" b="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(++</a:t>
            </a:r>
            <a:r>
              <a:rPr lang="en-US" altLang="en-US" sz="2000" b="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altLang="en-US" sz="2000" b="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)-&gt;month = 3;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en-US" sz="2000" b="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altLang="en-US" sz="2000" b="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-&gt;day = 5;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A332ECC5-EA2A-365B-6C6C-DFD1F3E0A971}"/>
              </a:ext>
            </a:extLst>
          </p:cNvPr>
          <p:cNvGrpSpPr/>
          <p:nvPr/>
        </p:nvGrpSpPr>
        <p:grpSpPr>
          <a:xfrm>
            <a:off x="7512699" y="947088"/>
            <a:ext cx="3884921" cy="2366233"/>
            <a:chOff x="7512699" y="947088"/>
            <a:chExt cx="3884921" cy="2366233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50A4B363-24C1-23A5-AF97-07E3853AC1DD}"/>
                </a:ext>
              </a:extLst>
            </p:cNvPr>
            <p:cNvGrpSpPr/>
            <p:nvPr/>
          </p:nvGrpSpPr>
          <p:grpSpPr>
            <a:xfrm>
              <a:off x="9784400" y="1739100"/>
              <a:ext cx="1613220" cy="742315"/>
              <a:chOff x="9819119" y="2292398"/>
              <a:chExt cx="1613220" cy="742315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8442107-BA92-8EBB-79F9-F2AFA3EB7CBF}"/>
                  </a:ext>
                </a:extLst>
              </p:cNvPr>
              <p:cNvSpPr txBox="1"/>
              <p:nvPr/>
            </p:nvSpPr>
            <p:spPr>
              <a:xfrm>
                <a:off x="10754384" y="2665381"/>
                <a:ext cx="677377" cy="369332"/>
              </a:xfrm>
              <a:prstGeom prst="rect">
                <a:avLst/>
              </a:prstGeom>
              <a:solidFill>
                <a:srgbClr val="D6D6F5"/>
              </a:solidFill>
              <a:ln w="25400">
                <a:solidFill>
                  <a:srgbClr val="2C895B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dirty="0">
                  <a:solidFill>
                    <a:schemeClr val="tx2"/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4269433-3D68-B5B7-B841-5A2F67D47D58}"/>
                  </a:ext>
                </a:extLst>
              </p:cNvPr>
              <p:cNvSpPr txBox="1"/>
              <p:nvPr/>
            </p:nvSpPr>
            <p:spPr>
              <a:xfrm>
                <a:off x="9819119" y="2663612"/>
                <a:ext cx="935265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rgbClr val="2C895B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tx2"/>
                    </a:solidFill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month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EF5BECF-6942-75F9-F016-BA564D7F1807}"/>
                  </a:ext>
                </a:extLst>
              </p:cNvPr>
              <p:cNvSpPr txBox="1"/>
              <p:nvPr/>
            </p:nvSpPr>
            <p:spPr>
              <a:xfrm>
                <a:off x="9821910" y="2292398"/>
                <a:ext cx="935265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rgbClr val="2C895B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tx2"/>
                    </a:solidFill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day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2FAC011-4D11-F689-FAEB-D579A6B63982}"/>
                  </a:ext>
                </a:extLst>
              </p:cNvPr>
              <p:cNvSpPr txBox="1"/>
              <p:nvPr/>
            </p:nvSpPr>
            <p:spPr>
              <a:xfrm>
                <a:off x="10754962" y="2296267"/>
                <a:ext cx="677377" cy="369332"/>
              </a:xfrm>
              <a:prstGeom prst="rect">
                <a:avLst/>
              </a:prstGeom>
              <a:solidFill>
                <a:srgbClr val="D6D6F5"/>
              </a:solidFill>
              <a:ln w="25400">
                <a:solidFill>
                  <a:srgbClr val="2C895B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dirty="0">
                  <a:solidFill>
                    <a:schemeClr val="tx2"/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D1618B64-1D52-BEAA-916D-F09EA436B0F5}"/>
                </a:ext>
              </a:extLst>
            </p:cNvPr>
            <p:cNvGrpSpPr/>
            <p:nvPr/>
          </p:nvGrpSpPr>
          <p:grpSpPr>
            <a:xfrm>
              <a:off x="9784400" y="947088"/>
              <a:ext cx="1613220" cy="742315"/>
              <a:chOff x="9819119" y="2292398"/>
              <a:chExt cx="1613220" cy="742315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B996989-A126-6F36-2A1B-737E4584AD5C}"/>
                  </a:ext>
                </a:extLst>
              </p:cNvPr>
              <p:cNvSpPr txBox="1"/>
              <p:nvPr/>
            </p:nvSpPr>
            <p:spPr>
              <a:xfrm>
                <a:off x="10754384" y="2665381"/>
                <a:ext cx="677377" cy="369332"/>
              </a:xfrm>
              <a:prstGeom prst="rect">
                <a:avLst/>
              </a:prstGeom>
              <a:solidFill>
                <a:srgbClr val="D6D6F5"/>
              </a:solidFill>
              <a:ln w="25400">
                <a:solidFill>
                  <a:srgbClr val="2C895B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dirty="0">
                  <a:solidFill>
                    <a:schemeClr val="tx2"/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8BFFEAE-BC20-3E38-4672-BCCFF6E637DB}"/>
                  </a:ext>
                </a:extLst>
              </p:cNvPr>
              <p:cNvSpPr txBox="1"/>
              <p:nvPr/>
            </p:nvSpPr>
            <p:spPr>
              <a:xfrm>
                <a:off x="9819119" y="2663612"/>
                <a:ext cx="935265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rgbClr val="2C895B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tx2"/>
                    </a:solidFill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month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332637B-4DCF-F449-47E0-78318DB5AD9D}"/>
                  </a:ext>
                </a:extLst>
              </p:cNvPr>
              <p:cNvSpPr txBox="1"/>
              <p:nvPr/>
            </p:nvSpPr>
            <p:spPr>
              <a:xfrm>
                <a:off x="9821910" y="2292398"/>
                <a:ext cx="935265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rgbClr val="2C895B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tx2"/>
                    </a:solidFill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day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6DC1783-7A24-D5FB-1C15-619708101859}"/>
                  </a:ext>
                </a:extLst>
              </p:cNvPr>
              <p:cNvSpPr txBox="1"/>
              <p:nvPr/>
            </p:nvSpPr>
            <p:spPr>
              <a:xfrm>
                <a:off x="10754962" y="2296267"/>
                <a:ext cx="677377" cy="369332"/>
              </a:xfrm>
              <a:prstGeom prst="rect">
                <a:avLst/>
              </a:prstGeom>
              <a:solidFill>
                <a:srgbClr val="D6D6F5"/>
              </a:solidFill>
              <a:ln w="25400">
                <a:solidFill>
                  <a:srgbClr val="2C895B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dirty="0">
                  <a:solidFill>
                    <a:schemeClr val="tx2"/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6312511C-FBDB-6CE8-CB24-43DD463C6C14}"/>
                </a:ext>
              </a:extLst>
            </p:cNvPr>
            <p:cNvGrpSpPr/>
            <p:nvPr/>
          </p:nvGrpSpPr>
          <p:grpSpPr>
            <a:xfrm>
              <a:off x="9783822" y="2528918"/>
              <a:ext cx="1613220" cy="742315"/>
              <a:chOff x="9819119" y="2292398"/>
              <a:chExt cx="1613220" cy="742315"/>
            </a:xfrm>
          </p:grpSpPr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D332269-B1D3-71DA-CAAF-A7385179A680}"/>
                  </a:ext>
                </a:extLst>
              </p:cNvPr>
              <p:cNvSpPr txBox="1"/>
              <p:nvPr/>
            </p:nvSpPr>
            <p:spPr>
              <a:xfrm>
                <a:off x="10754384" y="2665381"/>
                <a:ext cx="677377" cy="369332"/>
              </a:xfrm>
              <a:prstGeom prst="rect">
                <a:avLst/>
              </a:prstGeom>
              <a:solidFill>
                <a:srgbClr val="D6D6F5"/>
              </a:solidFill>
              <a:ln w="25400">
                <a:solidFill>
                  <a:srgbClr val="2C895B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dirty="0">
                  <a:solidFill>
                    <a:schemeClr val="tx2"/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7AAB1F4-735C-3815-6729-531D9C540AA3}"/>
                  </a:ext>
                </a:extLst>
              </p:cNvPr>
              <p:cNvSpPr txBox="1"/>
              <p:nvPr/>
            </p:nvSpPr>
            <p:spPr>
              <a:xfrm>
                <a:off x="9819119" y="2663612"/>
                <a:ext cx="935265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rgbClr val="2C895B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tx2"/>
                    </a:solidFill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month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7FFC539-C9D8-D904-818D-DF08085322B8}"/>
                  </a:ext>
                </a:extLst>
              </p:cNvPr>
              <p:cNvSpPr txBox="1"/>
              <p:nvPr/>
            </p:nvSpPr>
            <p:spPr>
              <a:xfrm>
                <a:off x="9821910" y="2292398"/>
                <a:ext cx="935265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rgbClr val="2C895B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tx2"/>
                    </a:solidFill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day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9596638-D538-EA25-7D9A-59F2861200B2}"/>
                  </a:ext>
                </a:extLst>
              </p:cNvPr>
              <p:cNvSpPr txBox="1"/>
              <p:nvPr/>
            </p:nvSpPr>
            <p:spPr>
              <a:xfrm>
                <a:off x="10754962" y="2296267"/>
                <a:ext cx="677377" cy="369332"/>
              </a:xfrm>
              <a:prstGeom prst="rect">
                <a:avLst/>
              </a:prstGeom>
              <a:solidFill>
                <a:srgbClr val="D6D6F5"/>
              </a:solidFill>
              <a:ln w="25400">
                <a:solidFill>
                  <a:srgbClr val="2C895B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dirty="0">
                  <a:solidFill>
                    <a:schemeClr val="tx2"/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4B617FE-789D-A251-1D5D-8BB59708F5B3}"/>
                </a:ext>
              </a:extLst>
            </p:cNvPr>
            <p:cNvSpPr txBox="1"/>
            <p:nvPr/>
          </p:nvSpPr>
          <p:spPr>
            <a:xfrm>
              <a:off x="8642567" y="2943989"/>
              <a:ext cx="11721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quarter[0]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370CAC6-F71A-5A60-86E2-4AF926664540}"/>
                </a:ext>
              </a:extLst>
            </p:cNvPr>
            <p:cNvSpPr txBox="1"/>
            <p:nvPr/>
          </p:nvSpPr>
          <p:spPr>
            <a:xfrm>
              <a:off x="8642567" y="2156879"/>
              <a:ext cx="11721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quarter[1]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04F894D-024B-D405-F63C-ED8BEE92A63E}"/>
                </a:ext>
              </a:extLst>
            </p:cNvPr>
            <p:cNvSpPr txBox="1"/>
            <p:nvPr/>
          </p:nvSpPr>
          <p:spPr>
            <a:xfrm>
              <a:off x="8650474" y="1369356"/>
              <a:ext cx="11721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quarter[2]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B0BA0DA-861C-951F-E0C3-B2327D17FD52}"/>
                </a:ext>
              </a:extLst>
            </p:cNvPr>
            <p:cNvSpPr txBox="1"/>
            <p:nvPr/>
          </p:nvSpPr>
          <p:spPr>
            <a:xfrm>
              <a:off x="7512699" y="1794405"/>
              <a:ext cx="677377" cy="369332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rgbClr val="2C895B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solidFill>
                  <a:schemeClr val="tx2"/>
                </a:solidFill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CCCB6781-E065-1525-5329-D72E35734DCB}"/>
                </a:ext>
              </a:extLst>
            </p:cNvPr>
            <p:cNvCxnSpPr/>
            <p:nvPr/>
          </p:nvCxnSpPr>
          <p:spPr>
            <a:xfrm>
              <a:off x="7851388" y="1973525"/>
              <a:ext cx="1930221" cy="243402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EEB32060-B3CB-BCA7-6853-71B14033A95F}"/>
              </a:ext>
            </a:extLst>
          </p:cNvPr>
          <p:cNvSpPr txBox="1"/>
          <p:nvPr/>
        </p:nvSpPr>
        <p:spPr>
          <a:xfrm>
            <a:off x="7633923" y="1459388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ptr</a:t>
            </a:r>
            <a:endParaRPr lang="en-US" dirty="0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08761C9-1961-A1AA-1276-21575DDCCBB7}"/>
              </a:ext>
            </a:extLst>
          </p:cNvPr>
          <p:cNvGrpSpPr/>
          <p:nvPr/>
        </p:nvGrpSpPr>
        <p:grpSpPr>
          <a:xfrm>
            <a:off x="10727442" y="928920"/>
            <a:ext cx="677955" cy="738446"/>
            <a:chOff x="8190076" y="522746"/>
            <a:chExt cx="677955" cy="738446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C761991-435D-2226-BAA3-1EF6C3D1408E}"/>
                </a:ext>
              </a:extLst>
            </p:cNvPr>
            <p:cNvSpPr txBox="1"/>
            <p:nvPr/>
          </p:nvSpPr>
          <p:spPr>
            <a:xfrm>
              <a:off x="8190076" y="891860"/>
              <a:ext cx="677377" cy="369332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rgbClr val="2C895B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2"/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33903BC-2974-BB8E-A8FA-DC1E97BBE8C4}"/>
                </a:ext>
              </a:extLst>
            </p:cNvPr>
            <p:cNvSpPr txBox="1"/>
            <p:nvPr/>
          </p:nvSpPr>
          <p:spPr>
            <a:xfrm>
              <a:off x="8190654" y="522746"/>
              <a:ext cx="677377" cy="369332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rgbClr val="2C895B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2"/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5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22DAB068-15BD-43E6-0850-703056920760}"/>
              </a:ext>
            </a:extLst>
          </p:cNvPr>
          <p:cNvGrpSpPr/>
          <p:nvPr/>
        </p:nvGrpSpPr>
        <p:grpSpPr>
          <a:xfrm>
            <a:off x="10719087" y="1750484"/>
            <a:ext cx="677955" cy="738446"/>
            <a:chOff x="7554387" y="2574875"/>
            <a:chExt cx="677955" cy="738446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F7F9310-9EB8-9026-BF41-3B53BF5755C3}"/>
                </a:ext>
              </a:extLst>
            </p:cNvPr>
            <p:cNvSpPr txBox="1"/>
            <p:nvPr/>
          </p:nvSpPr>
          <p:spPr>
            <a:xfrm>
              <a:off x="7554387" y="2943989"/>
              <a:ext cx="677377" cy="369332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rgbClr val="2C895B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2"/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43B0851-3A51-C62E-BD0F-FC5A114B1C9D}"/>
                </a:ext>
              </a:extLst>
            </p:cNvPr>
            <p:cNvSpPr txBox="1"/>
            <p:nvPr/>
          </p:nvSpPr>
          <p:spPr>
            <a:xfrm>
              <a:off x="7554965" y="2574875"/>
              <a:ext cx="677377" cy="369332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rgbClr val="2C895B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2"/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21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44665616-D583-95DB-2335-7F1EC4DD4707}"/>
              </a:ext>
            </a:extLst>
          </p:cNvPr>
          <p:cNvGrpSpPr/>
          <p:nvPr/>
        </p:nvGrpSpPr>
        <p:grpSpPr>
          <a:xfrm>
            <a:off x="10742252" y="2540302"/>
            <a:ext cx="677955" cy="738446"/>
            <a:chOff x="7749204" y="3560371"/>
            <a:chExt cx="677955" cy="738446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999A587-2988-D8D6-BFF5-CC26EDAC7503}"/>
                </a:ext>
              </a:extLst>
            </p:cNvPr>
            <p:cNvSpPr txBox="1"/>
            <p:nvPr/>
          </p:nvSpPr>
          <p:spPr>
            <a:xfrm>
              <a:off x="7749204" y="3929485"/>
              <a:ext cx="677377" cy="369332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rgbClr val="2C895B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2"/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D9B3E47-95B2-6071-6AB7-02E03E2EE8FF}"/>
                </a:ext>
              </a:extLst>
            </p:cNvPr>
            <p:cNvSpPr txBox="1"/>
            <p:nvPr/>
          </p:nvSpPr>
          <p:spPr>
            <a:xfrm>
              <a:off x="7749782" y="3560371"/>
              <a:ext cx="677377" cy="369332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rgbClr val="2C895B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2"/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7</a:t>
              </a:r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286A0A7D-26F5-752C-4451-2B9CF6D64F34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54A96D02-BB62-7435-F92F-29592FB89C04}"/>
              </a:ext>
            </a:extLst>
          </p:cNvPr>
          <p:cNvCxnSpPr>
            <a:cxnSpLocks/>
            <a:endCxn id="28" idx="3"/>
          </p:cNvCxnSpPr>
          <p:nvPr/>
        </p:nvCxnSpPr>
        <p:spPr>
          <a:xfrm flipV="1">
            <a:off x="7864676" y="1554022"/>
            <a:ext cx="1957914" cy="409612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09CDDE40-90E3-4211-BF8B-8FE63702B81F}"/>
              </a:ext>
            </a:extLst>
          </p:cNvPr>
          <p:cNvCxnSpPr>
            <a:cxnSpLocks/>
          </p:cNvCxnSpPr>
          <p:nvPr/>
        </p:nvCxnSpPr>
        <p:spPr>
          <a:xfrm>
            <a:off x="7860908" y="1969271"/>
            <a:ext cx="1920701" cy="246358"/>
          </a:xfrm>
          <a:prstGeom prst="straightConnector1">
            <a:avLst/>
          </a:prstGeom>
          <a:ln w="38100">
            <a:solidFill>
              <a:schemeClr val="accent4">
                <a:lumMod val="20000"/>
                <a:lumOff val="80000"/>
              </a:schemeClr>
            </a:solidFill>
            <a:prstDash val="sysDot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8576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 animBg="1"/>
      <p:bldP spid="32" grpId="0"/>
      <p:bldP spid="42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D598CE11-B5DF-4A46-8963-FDB4A8CE680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62421" y="592711"/>
            <a:ext cx="5786755" cy="6174558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4B3742C-7F14-F14A-8839-67CBBF203ED1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85544" y="2660729"/>
            <a:ext cx="6276877" cy="3054208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dirty="0"/>
              <a:t>Use the </a:t>
            </a:r>
            <a:r>
              <a:rPr lang="en-US" dirty="0">
                <a:solidFill>
                  <a:srgbClr val="FF0000"/>
                </a:solidFill>
              </a:rPr>
              <a:t>M</a:t>
            </a:r>
            <a:r>
              <a:rPr lang="en-US" dirty="0"/>
              <a:t>ost </a:t>
            </a:r>
            <a:r>
              <a:rPr lang="en-US" dirty="0">
                <a:solidFill>
                  <a:srgbClr val="FF0000"/>
                </a:solidFill>
              </a:rPr>
              <a:t>S</a:t>
            </a:r>
            <a:r>
              <a:rPr lang="en-US" dirty="0"/>
              <a:t>ignificant </a:t>
            </a:r>
            <a:r>
              <a:rPr lang="en-US" dirty="0">
                <a:solidFill>
                  <a:srgbClr val="FF0000"/>
                </a:solidFill>
              </a:rPr>
              <a:t>B</a:t>
            </a:r>
            <a:r>
              <a:rPr lang="en-US" dirty="0"/>
              <a:t>it as a sign bit</a:t>
            </a:r>
          </a:p>
          <a:p>
            <a:pPr lvl="1"/>
            <a:r>
              <a:rPr lang="en-US" dirty="0"/>
              <a:t>0 as the MSB represents positive numbers</a:t>
            </a:r>
          </a:p>
          <a:p>
            <a:pPr lvl="1"/>
            <a:r>
              <a:rPr lang="en-US" dirty="0"/>
              <a:t>1 as the MSB represents negative numbers</a:t>
            </a:r>
          </a:p>
          <a:p>
            <a:r>
              <a:rPr lang="en-US" dirty="0">
                <a:solidFill>
                  <a:srgbClr val="FF0000"/>
                </a:solidFill>
              </a:rPr>
              <a:t>Two</a:t>
            </a:r>
            <a:r>
              <a:rPr lang="en-US" dirty="0"/>
              <a:t> (oops) representations for </a:t>
            </a:r>
            <a:r>
              <a:rPr lang="en-US" dirty="0">
                <a:solidFill>
                  <a:srgbClr val="0070C0"/>
                </a:solidFill>
              </a:rPr>
              <a:t>zero: 0000, 1000</a:t>
            </a:r>
          </a:p>
          <a:p>
            <a:r>
              <a:rPr lang="en-US" dirty="0"/>
              <a:t>Tricky Math (must handle sign bit independently)</a:t>
            </a:r>
            <a:endParaRPr lang="en-US" dirty="0">
              <a:cs typeface="Calibri" panose="020F0502020204030204" pitchFamily="34" charset="0"/>
            </a:endParaRPr>
          </a:p>
          <a:p>
            <a:pPr lvl="1">
              <a:spcBef>
                <a:spcPts val="1200"/>
              </a:spcBef>
            </a:pPr>
            <a:r>
              <a:rPr lang="en-US" sz="2000" dirty="0">
                <a:solidFill>
                  <a:schemeClr val="accent1"/>
                </a:solidFill>
                <a:cs typeface="Calibri" panose="020F0502020204030204" pitchFamily="34" charset="0"/>
              </a:rPr>
              <a:t>Positive and Negatives “</a:t>
            </a:r>
            <a:r>
              <a:rPr lang="en-US" sz="2000" i="1" dirty="0">
                <a:solidFill>
                  <a:schemeClr val="accent1"/>
                </a:solidFill>
                <a:cs typeface="Calibri" panose="020F0502020204030204" pitchFamily="34" charset="0"/>
              </a:rPr>
              <a:t>increment</a:t>
            </a:r>
            <a:r>
              <a:rPr lang="en-US" sz="2000" dirty="0">
                <a:solidFill>
                  <a:schemeClr val="accent1"/>
                </a:solidFill>
                <a:cs typeface="Calibri" panose="020F0502020204030204" pitchFamily="34" charset="0"/>
              </a:rPr>
              <a:t>” (+1) in the </a:t>
            </a:r>
            <a:r>
              <a:rPr lang="en-US" sz="2000" dirty="0">
                <a:solidFill>
                  <a:srgbClr val="C00000"/>
                </a:solidFill>
                <a:cs typeface="Calibri" panose="020F0502020204030204" pitchFamily="34" charset="0"/>
              </a:rPr>
              <a:t>opposite directions!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598AA38-9BCA-4B45-AB05-B7813A5C7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506" y="108545"/>
            <a:ext cx="10515600" cy="525732"/>
          </a:xfrm>
        </p:spPr>
        <p:txBody>
          <a:bodyPr/>
          <a:lstStyle/>
          <a:p>
            <a:r>
              <a:rPr lang="en-US" dirty="0"/>
              <a:t>Negative Integer Numbers: Sign + Magnitude Method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BE8B108-4530-524C-98D1-73AF40AB0529}"/>
              </a:ext>
            </a:extLst>
          </p:cNvPr>
          <p:cNvSpPr txBox="1"/>
          <p:nvPr/>
        </p:nvSpPr>
        <p:spPr>
          <a:xfrm>
            <a:off x="376462" y="1323114"/>
            <a:ext cx="1383712" cy="523220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Sign bit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5D11E3-F657-6A46-9246-8CDE7CD120F7}"/>
              </a:ext>
            </a:extLst>
          </p:cNvPr>
          <p:cNvSpPr txBox="1"/>
          <p:nvPr/>
        </p:nvSpPr>
        <p:spPr>
          <a:xfrm>
            <a:off x="1759701" y="1325697"/>
            <a:ext cx="4435695" cy="523220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       Remaining bits        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838E720-01C8-1E40-A2D6-64A383FD85E4}"/>
              </a:ext>
            </a:extLst>
          </p:cNvPr>
          <p:cNvSpPr txBox="1"/>
          <p:nvPr/>
        </p:nvSpPr>
        <p:spPr>
          <a:xfrm>
            <a:off x="300999" y="1036007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CEF3A27-2E03-2F4F-B231-AA821C0E20F2}"/>
              </a:ext>
            </a:extLst>
          </p:cNvPr>
          <p:cNvSpPr txBox="1"/>
          <p:nvPr/>
        </p:nvSpPr>
        <p:spPr>
          <a:xfrm>
            <a:off x="1770023" y="1018885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92ACB54-95CF-0B4F-BDD8-4D828F5392DD}"/>
              </a:ext>
            </a:extLst>
          </p:cNvPr>
          <p:cNvSpPr txBox="1"/>
          <p:nvPr/>
        </p:nvSpPr>
        <p:spPr>
          <a:xfrm>
            <a:off x="5957889" y="103600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1F5349C-7649-144D-B1C9-569FA8C05677}"/>
              </a:ext>
            </a:extLst>
          </p:cNvPr>
          <p:cNvSpPr txBox="1"/>
          <p:nvPr/>
        </p:nvSpPr>
        <p:spPr>
          <a:xfrm>
            <a:off x="1684302" y="1787845"/>
            <a:ext cx="784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MSB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A44EF4-2699-D44E-AB3C-1290B62DED91}"/>
              </a:ext>
            </a:extLst>
          </p:cNvPr>
          <p:cNvSpPr txBox="1"/>
          <p:nvPr/>
        </p:nvSpPr>
        <p:spPr>
          <a:xfrm>
            <a:off x="727350" y="560287"/>
            <a:ext cx="47884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00B050"/>
                </a:solidFill>
              </a:rPr>
              <a:t>these numbers show bit position </a:t>
            </a:r>
            <a:r>
              <a:rPr lang="en-US" b="1" i="1" dirty="0">
                <a:solidFill>
                  <a:srgbClr val="00B050"/>
                </a:solidFill>
              </a:rPr>
              <a:t>boundaries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16254DF-6E6B-E240-8B8A-91C170E755E8}"/>
              </a:ext>
            </a:extLst>
          </p:cNvPr>
          <p:cNvCxnSpPr>
            <a:cxnSpLocks/>
          </p:cNvCxnSpPr>
          <p:nvPr/>
        </p:nvCxnSpPr>
        <p:spPr>
          <a:xfrm flipH="1">
            <a:off x="1930975" y="906803"/>
            <a:ext cx="6861" cy="196664"/>
          </a:xfrm>
          <a:prstGeom prst="straightConnector1">
            <a:avLst/>
          </a:prstGeom>
          <a:ln w="222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79C256E-F3DC-7E4B-AAF1-98BF9DD4C44E}"/>
              </a:ext>
            </a:extLst>
          </p:cNvPr>
          <p:cNvCxnSpPr>
            <a:cxnSpLocks/>
          </p:cNvCxnSpPr>
          <p:nvPr/>
        </p:nvCxnSpPr>
        <p:spPr>
          <a:xfrm flipH="1">
            <a:off x="562928" y="807431"/>
            <a:ext cx="336643" cy="396120"/>
          </a:xfrm>
          <a:prstGeom prst="straightConnector1">
            <a:avLst/>
          </a:prstGeom>
          <a:ln w="222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A885354-0EF4-734B-89B2-21D50BAA49D5}"/>
              </a:ext>
            </a:extLst>
          </p:cNvPr>
          <p:cNvCxnSpPr>
            <a:cxnSpLocks/>
          </p:cNvCxnSpPr>
          <p:nvPr/>
        </p:nvCxnSpPr>
        <p:spPr>
          <a:xfrm>
            <a:off x="5266730" y="853924"/>
            <a:ext cx="798451" cy="312435"/>
          </a:xfrm>
          <a:prstGeom prst="straightConnector1">
            <a:avLst/>
          </a:prstGeom>
          <a:ln w="222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65251B5B-6593-C54B-AE68-0349B4A15D76}"/>
              </a:ext>
            </a:extLst>
          </p:cNvPr>
          <p:cNvSpPr txBox="1"/>
          <p:nvPr/>
        </p:nvSpPr>
        <p:spPr>
          <a:xfrm>
            <a:off x="5656306" y="1808547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LSB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D78794F-E481-3544-89AC-FC302E4B2F1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4096187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bldLvl="2" animBg="1"/>
      <p:bldP spid="36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B5D182DE-993D-A34F-AB8D-D256FFBA707F}"/>
              </a:ext>
            </a:extLst>
          </p:cNvPr>
          <p:cNvSpPr/>
          <p:nvPr/>
        </p:nvSpPr>
        <p:spPr>
          <a:xfrm>
            <a:off x="3092391" y="1922520"/>
            <a:ext cx="4286767" cy="371239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866AF2F-4422-054E-BB43-73238C3FA5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767" y="151178"/>
            <a:ext cx="10515600" cy="505448"/>
          </a:xfrm>
        </p:spPr>
        <p:txBody>
          <a:bodyPr/>
          <a:lstStyle/>
          <a:p>
            <a:r>
              <a:rPr lang="en-US" dirty="0"/>
              <a:t>Signed Magnitude Examples (Sign bit is always MSB) 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AF39828-2E60-0F49-9243-2D34F11442F2}"/>
              </a:ext>
            </a:extLst>
          </p:cNvPr>
          <p:cNvGrpSpPr/>
          <p:nvPr/>
        </p:nvGrpSpPr>
        <p:grpSpPr>
          <a:xfrm>
            <a:off x="331200" y="2159041"/>
            <a:ext cx="2288660" cy="3366309"/>
            <a:chOff x="68820" y="1169618"/>
            <a:chExt cx="3259878" cy="416907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4435457-4436-0543-B056-77328201B649}"/>
                </a:ext>
              </a:extLst>
            </p:cNvPr>
            <p:cNvSpPr txBox="1"/>
            <p:nvPr/>
          </p:nvSpPr>
          <p:spPr>
            <a:xfrm>
              <a:off x="404853" y="1169618"/>
              <a:ext cx="2923845" cy="12578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6000" dirty="0">
                  <a:solidFill>
                    <a:schemeClr val="accent1"/>
                  </a:solidFill>
                </a:rPr>
                <a:t>0</a:t>
              </a:r>
              <a:r>
                <a:rPr lang="en-US" sz="6000" dirty="0"/>
                <a:t> 110</a:t>
              </a:r>
            </a:p>
          </p:txBody>
        </p:sp>
        <p:sp>
          <p:nvSpPr>
            <p:cNvPr id="5" name="Left Brace 4">
              <a:extLst>
                <a:ext uri="{FF2B5EF4-FFF2-40B4-BE49-F238E27FC236}">
                  <a16:creationId xmlns:a16="http://schemas.microsoft.com/office/drawing/2014/main" id="{84C3C745-1BAB-BA4C-867C-C85EAF91B284}"/>
                </a:ext>
              </a:extLst>
            </p:cNvPr>
            <p:cNvSpPr/>
            <p:nvPr/>
          </p:nvSpPr>
          <p:spPr>
            <a:xfrm rot="16200000">
              <a:off x="591219" y="2114924"/>
              <a:ext cx="457200" cy="495300"/>
            </a:xfrm>
            <a:prstGeom prst="leftBrac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5829E96-2D50-4540-90D5-BFC27A78C260}"/>
                </a:ext>
              </a:extLst>
            </p:cNvPr>
            <p:cNvSpPr txBox="1"/>
            <p:nvPr/>
          </p:nvSpPr>
          <p:spPr>
            <a:xfrm>
              <a:off x="177838" y="2602410"/>
              <a:ext cx="1251681" cy="4192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600" dirty="0">
                  <a:solidFill>
                    <a:srgbClr val="C00000"/>
                  </a:solidFill>
                </a:rPr>
                <a:t>positive</a:t>
              </a:r>
            </a:p>
          </p:txBody>
        </p:sp>
        <p:sp>
          <p:nvSpPr>
            <p:cNvPr id="7" name="Left Brace 6">
              <a:extLst>
                <a:ext uri="{FF2B5EF4-FFF2-40B4-BE49-F238E27FC236}">
                  <a16:creationId xmlns:a16="http://schemas.microsoft.com/office/drawing/2014/main" id="{11A8CA5A-6BDC-404A-8736-16779CFE7B0F}"/>
                </a:ext>
              </a:extLst>
            </p:cNvPr>
            <p:cNvSpPr/>
            <p:nvPr/>
          </p:nvSpPr>
          <p:spPr>
            <a:xfrm rot="16200000">
              <a:off x="1983080" y="1499485"/>
              <a:ext cx="457200" cy="1685222"/>
            </a:xfrm>
            <a:prstGeom prst="leftBrac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A5B462E-B1C4-764C-B48A-75450755EEAA}"/>
                </a:ext>
              </a:extLst>
            </p:cNvPr>
            <p:cNvSpPr txBox="1"/>
            <p:nvPr/>
          </p:nvSpPr>
          <p:spPr>
            <a:xfrm>
              <a:off x="2018309" y="2613469"/>
              <a:ext cx="507340" cy="5717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400" dirty="0">
                  <a:solidFill>
                    <a:srgbClr val="C00000"/>
                  </a:solidFill>
                </a:rPr>
                <a:t>6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9FDACC8-CE3D-A44E-A291-D958F0EAE532}"/>
                </a:ext>
              </a:extLst>
            </p:cNvPr>
            <p:cNvSpPr txBox="1"/>
            <p:nvPr/>
          </p:nvSpPr>
          <p:spPr>
            <a:xfrm>
              <a:off x="282284" y="3333958"/>
              <a:ext cx="2923845" cy="12578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6000" dirty="0">
                  <a:solidFill>
                    <a:schemeClr val="accent1"/>
                  </a:solidFill>
                </a:rPr>
                <a:t>1</a:t>
              </a:r>
              <a:r>
                <a:rPr lang="en-US" sz="6000" dirty="0"/>
                <a:t> 011</a:t>
              </a:r>
            </a:p>
          </p:txBody>
        </p:sp>
        <p:sp>
          <p:nvSpPr>
            <p:cNvPr id="10" name="Left Brace 9">
              <a:extLst>
                <a:ext uri="{FF2B5EF4-FFF2-40B4-BE49-F238E27FC236}">
                  <a16:creationId xmlns:a16="http://schemas.microsoft.com/office/drawing/2014/main" id="{DEE018D0-4148-D148-8BF5-D28FF9B40B36}"/>
                </a:ext>
              </a:extLst>
            </p:cNvPr>
            <p:cNvSpPr/>
            <p:nvPr/>
          </p:nvSpPr>
          <p:spPr>
            <a:xfrm rot="16200000">
              <a:off x="529859" y="4254540"/>
              <a:ext cx="457200" cy="495300"/>
            </a:xfrm>
            <a:prstGeom prst="leftBrac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7A2C309-9EA5-5D41-A3F0-5B0714215CDC}"/>
                </a:ext>
              </a:extLst>
            </p:cNvPr>
            <p:cNvSpPr txBox="1"/>
            <p:nvPr/>
          </p:nvSpPr>
          <p:spPr>
            <a:xfrm>
              <a:off x="68820" y="4755717"/>
              <a:ext cx="1365844" cy="4192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600" dirty="0">
                  <a:solidFill>
                    <a:srgbClr val="C00000"/>
                  </a:solidFill>
                </a:rPr>
                <a:t>negative</a:t>
              </a:r>
            </a:p>
          </p:txBody>
        </p:sp>
        <p:sp>
          <p:nvSpPr>
            <p:cNvPr id="12" name="Left Brace 11">
              <a:extLst>
                <a:ext uri="{FF2B5EF4-FFF2-40B4-BE49-F238E27FC236}">
                  <a16:creationId xmlns:a16="http://schemas.microsoft.com/office/drawing/2014/main" id="{81B80551-6C28-6D4C-8D80-6DEC54B2BEAB}"/>
                </a:ext>
              </a:extLst>
            </p:cNvPr>
            <p:cNvSpPr/>
            <p:nvPr/>
          </p:nvSpPr>
          <p:spPr>
            <a:xfrm rot="16200000">
              <a:off x="1860511" y="3648401"/>
              <a:ext cx="457200" cy="1685222"/>
            </a:xfrm>
            <a:prstGeom prst="leftBrac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9696B02-9634-F843-BA30-9565C2BF49B8}"/>
                </a:ext>
              </a:extLst>
            </p:cNvPr>
            <p:cNvSpPr txBox="1"/>
            <p:nvPr/>
          </p:nvSpPr>
          <p:spPr>
            <a:xfrm>
              <a:off x="1876541" y="4766938"/>
              <a:ext cx="507340" cy="5717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400" dirty="0">
                  <a:solidFill>
                    <a:srgbClr val="C00000"/>
                  </a:solidFill>
                </a:rPr>
                <a:t>3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2C1C2BA-E61E-684E-A501-57A068D79A70}"/>
              </a:ext>
            </a:extLst>
          </p:cNvPr>
          <p:cNvGrpSpPr/>
          <p:nvPr/>
        </p:nvGrpSpPr>
        <p:grpSpPr>
          <a:xfrm>
            <a:off x="7814674" y="2103870"/>
            <a:ext cx="4020726" cy="3398863"/>
            <a:chOff x="2987965" y="1363445"/>
            <a:chExt cx="5486932" cy="398816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0DD54DD-8C9E-9B4A-A070-3FA17B6A641A}"/>
                </a:ext>
              </a:extLst>
            </p:cNvPr>
            <p:cNvSpPr txBox="1"/>
            <p:nvPr/>
          </p:nvSpPr>
          <p:spPr>
            <a:xfrm>
              <a:off x="3259322" y="1363445"/>
              <a:ext cx="5215575" cy="11917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6000" dirty="0">
                  <a:solidFill>
                    <a:schemeClr val="accent1"/>
                  </a:solidFill>
                </a:rPr>
                <a:t>0</a:t>
              </a:r>
              <a:r>
                <a:rPr lang="en-US" sz="6000" dirty="0"/>
                <a:t> 0000000</a:t>
              </a:r>
            </a:p>
          </p:txBody>
        </p:sp>
        <p:sp>
          <p:nvSpPr>
            <p:cNvPr id="16" name="Left Brace 15">
              <a:extLst>
                <a:ext uri="{FF2B5EF4-FFF2-40B4-BE49-F238E27FC236}">
                  <a16:creationId xmlns:a16="http://schemas.microsoft.com/office/drawing/2014/main" id="{C042F0C4-8099-3742-A879-1D78D10AB9F2}"/>
                </a:ext>
              </a:extLst>
            </p:cNvPr>
            <p:cNvSpPr/>
            <p:nvPr/>
          </p:nvSpPr>
          <p:spPr>
            <a:xfrm rot="16200000">
              <a:off x="3405678" y="2217928"/>
              <a:ext cx="457200" cy="495300"/>
            </a:xfrm>
            <a:prstGeom prst="leftBrac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E001836-088D-714D-8268-2FEEC992E3E8}"/>
                </a:ext>
              </a:extLst>
            </p:cNvPr>
            <p:cNvSpPr txBox="1"/>
            <p:nvPr/>
          </p:nvSpPr>
          <p:spPr>
            <a:xfrm>
              <a:off x="2987965" y="2688339"/>
              <a:ext cx="1199220" cy="3972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600" dirty="0">
                  <a:solidFill>
                    <a:srgbClr val="C00000"/>
                  </a:solidFill>
                </a:rPr>
                <a:t>positive</a:t>
              </a:r>
            </a:p>
          </p:txBody>
        </p:sp>
        <p:sp>
          <p:nvSpPr>
            <p:cNvPr id="18" name="Left Brace 17">
              <a:extLst>
                <a:ext uri="{FF2B5EF4-FFF2-40B4-BE49-F238E27FC236}">
                  <a16:creationId xmlns:a16="http://schemas.microsoft.com/office/drawing/2014/main" id="{B57ADEB6-EB54-9549-8992-93A302781FDB}"/>
                </a:ext>
              </a:extLst>
            </p:cNvPr>
            <p:cNvSpPr/>
            <p:nvPr/>
          </p:nvSpPr>
          <p:spPr>
            <a:xfrm rot="16200000">
              <a:off x="6055096" y="460868"/>
              <a:ext cx="457200" cy="3953148"/>
            </a:xfrm>
            <a:prstGeom prst="leftBrac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8DFE54D-AD19-5849-8B46-DCC53D7F243E}"/>
                </a:ext>
              </a:extLst>
            </p:cNvPr>
            <p:cNvSpPr txBox="1"/>
            <p:nvPr/>
          </p:nvSpPr>
          <p:spPr>
            <a:xfrm>
              <a:off x="6080033" y="2643693"/>
              <a:ext cx="486076" cy="5417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400" dirty="0">
                  <a:solidFill>
                    <a:srgbClr val="C00000"/>
                  </a:solidFill>
                </a:rPr>
                <a:t>0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95D3FDD-908D-A343-903C-0F9F7C0BB0AE}"/>
                </a:ext>
              </a:extLst>
            </p:cNvPr>
            <p:cNvSpPr txBox="1"/>
            <p:nvPr/>
          </p:nvSpPr>
          <p:spPr>
            <a:xfrm>
              <a:off x="3259322" y="3476886"/>
              <a:ext cx="5137610" cy="11917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6000" dirty="0">
                  <a:solidFill>
                    <a:schemeClr val="accent1"/>
                  </a:solidFill>
                </a:rPr>
                <a:t>1</a:t>
              </a:r>
              <a:r>
                <a:rPr lang="en-US" sz="6000" dirty="0"/>
                <a:t> 0001100</a:t>
              </a:r>
            </a:p>
          </p:txBody>
        </p:sp>
        <p:sp>
          <p:nvSpPr>
            <p:cNvPr id="21" name="Left Brace 20">
              <a:extLst>
                <a:ext uri="{FF2B5EF4-FFF2-40B4-BE49-F238E27FC236}">
                  <a16:creationId xmlns:a16="http://schemas.microsoft.com/office/drawing/2014/main" id="{77D8CDE8-0259-BD41-AEF7-CFBFE6F9D13E}"/>
                </a:ext>
              </a:extLst>
            </p:cNvPr>
            <p:cNvSpPr/>
            <p:nvPr/>
          </p:nvSpPr>
          <p:spPr>
            <a:xfrm rot="16200000">
              <a:off x="3484707" y="4284603"/>
              <a:ext cx="457200" cy="495300"/>
            </a:xfrm>
            <a:prstGeom prst="leftBrac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8143C8C-95B4-3A46-B0EE-94EA60C5E1F2}"/>
                </a:ext>
              </a:extLst>
            </p:cNvPr>
            <p:cNvSpPr txBox="1"/>
            <p:nvPr/>
          </p:nvSpPr>
          <p:spPr>
            <a:xfrm>
              <a:off x="2998524" y="4784179"/>
              <a:ext cx="1308598" cy="3972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600" dirty="0">
                  <a:solidFill>
                    <a:srgbClr val="C00000"/>
                  </a:solidFill>
                </a:rPr>
                <a:t>negative</a:t>
              </a:r>
            </a:p>
          </p:txBody>
        </p:sp>
        <p:sp>
          <p:nvSpPr>
            <p:cNvPr id="23" name="Left Brace 22">
              <a:extLst>
                <a:ext uri="{FF2B5EF4-FFF2-40B4-BE49-F238E27FC236}">
                  <a16:creationId xmlns:a16="http://schemas.microsoft.com/office/drawing/2014/main" id="{46D09FC6-B68E-384F-9F2E-2E32C1520EF9}"/>
                </a:ext>
              </a:extLst>
            </p:cNvPr>
            <p:cNvSpPr/>
            <p:nvPr/>
          </p:nvSpPr>
          <p:spPr>
            <a:xfrm rot="16200000">
              <a:off x="5995130" y="2535546"/>
              <a:ext cx="457200" cy="4073086"/>
            </a:xfrm>
            <a:prstGeom prst="leftBrac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E12AA5B-F9E9-2F49-81E8-AF2011E0BE78}"/>
                </a:ext>
              </a:extLst>
            </p:cNvPr>
            <p:cNvSpPr txBox="1"/>
            <p:nvPr/>
          </p:nvSpPr>
          <p:spPr>
            <a:xfrm>
              <a:off x="5863656" y="4809898"/>
              <a:ext cx="720144" cy="5417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400" dirty="0">
                  <a:solidFill>
                    <a:srgbClr val="C00000"/>
                  </a:solidFill>
                </a:rPr>
                <a:t>12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F4EF539F-ED06-B84F-BB1D-B154FCCCDBC6}"/>
              </a:ext>
            </a:extLst>
          </p:cNvPr>
          <p:cNvGrpSpPr/>
          <p:nvPr/>
        </p:nvGrpSpPr>
        <p:grpSpPr>
          <a:xfrm>
            <a:off x="3271598" y="1930306"/>
            <a:ext cx="3877839" cy="3704606"/>
            <a:chOff x="7516938" y="653936"/>
            <a:chExt cx="3877839" cy="3704606"/>
          </a:xfrm>
        </p:grpSpPr>
        <p:sp>
          <p:nvSpPr>
            <p:cNvPr id="26" name="1 001 = -1…">
              <a:extLst>
                <a:ext uri="{FF2B5EF4-FFF2-40B4-BE49-F238E27FC236}">
                  <a16:creationId xmlns:a16="http://schemas.microsoft.com/office/drawing/2014/main" id="{E0734894-BD21-9242-827D-F4799D7FF65A}"/>
                </a:ext>
              </a:extLst>
            </p:cNvPr>
            <p:cNvSpPr txBox="1"/>
            <p:nvPr/>
          </p:nvSpPr>
          <p:spPr>
            <a:xfrm>
              <a:off x="7516938" y="1055074"/>
              <a:ext cx="1708801" cy="3303468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>
              <a:spAutoFit/>
            </a:bodyPr>
            <a:lstStyle/>
            <a:p>
              <a:pPr algn="l"/>
              <a:r>
                <a:rPr lang="en-US" sz="2600" dirty="0">
                  <a:solidFill>
                    <a:schemeClr val="accent1"/>
                  </a:solidFill>
                  <a:latin typeface="+mn-lt"/>
                </a:rPr>
                <a:t>1</a:t>
              </a:r>
              <a:r>
                <a:rPr lang="en-US" sz="2600" dirty="0">
                  <a:latin typeface="+mn-lt"/>
                </a:rPr>
                <a:t> </a:t>
              </a:r>
              <a:r>
                <a:rPr lang="en-US" sz="2600" dirty="0">
                  <a:solidFill>
                    <a:schemeClr val="tx2"/>
                  </a:solidFill>
                  <a:latin typeface="+mn-lt"/>
                </a:rPr>
                <a:t>000 = </a:t>
              </a:r>
              <a:r>
                <a:rPr lang="en-US" sz="2600" dirty="0">
                  <a:solidFill>
                    <a:srgbClr val="FF0000"/>
                  </a:solidFill>
                  <a:latin typeface="+mn-lt"/>
                </a:rPr>
                <a:t>-0 </a:t>
              </a:r>
            </a:p>
            <a:p>
              <a:pPr algn="l"/>
              <a:r>
                <a:rPr sz="2600" dirty="0">
                  <a:solidFill>
                    <a:schemeClr val="accent1"/>
                  </a:solidFill>
                  <a:latin typeface="+mn-lt"/>
                </a:rPr>
                <a:t>1</a:t>
              </a:r>
              <a:r>
                <a:rPr sz="2600" dirty="0">
                  <a:latin typeface="+mn-lt"/>
                </a:rPr>
                <a:t> </a:t>
              </a:r>
              <a:r>
                <a:rPr sz="2600" dirty="0">
                  <a:solidFill>
                    <a:schemeClr val="tx2"/>
                  </a:solidFill>
                  <a:latin typeface="+mn-lt"/>
                </a:rPr>
                <a:t>001 = -1</a:t>
              </a:r>
            </a:p>
            <a:p>
              <a:pPr algn="l"/>
              <a:r>
                <a:rPr sz="2600" dirty="0">
                  <a:solidFill>
                    <a:schemeClr val="accent1"/>
                  </a:solidFill>
                  <a:latin typeface="+mn-lt"/>
                </a:rPr>
                <a:t>1</a:t>
              </a:r>
              <a:r>
                <a:rPr sz="2600" dirty="0">
                  <a:latin typeface="+mn-lt"/>
                </a:rPr>
                <a:t> </a:t>
              </a:r>
              <a:r>
                <a:rPr sz="2600" dirty="0">
                  <a:solidFill>
                    <a:schemeClr val="tx2"/>
                  </a:solidFill>
                  <a:latin typeface="+mn-lt"/>
                </a:rPr>
                <a:t>010 = -2</a:t>
              </a:r>
            </a:p>
            <a:p>
              <a:pPr algn="l"/>
              <a:r>
                <a:rPr sz="2600" dirty="0">
                  <a:solidFill>
                    <a:schemeClr val="accent1"/>
                  </a:solidFill>
                  <a:latin typeface="+mn-lt"/>
                </a:rPr>
                <a:t>1</a:t>
              </a:r>
              <a:r>
                <a:rPr sz="2600" dirty="0">
                  <a:latin typeface="+mn-lt"/>
                </a:rPr>
                <a:t> </a:t>
              </a:r>
              <a:r>
                <a:rPr sz="2600" dirty="0">
                  <a:solidFill>
                    <a:schemeClr val="tx2"/>
                  </a:solidFill>
                  <a:latin typeface="+mn-lt"/>
                </a:rPr>
                <a:t>011 = -3</a:t>
              </a:r>
            </a:p>
            <a:p>
              <a:pPr algn="l"/>
              <a:r>
                <a:rPr sz="2600" dirty="0">
                  <a:solidFill>
                    <a:schemeClr val="accent1"/>
                  </a:solidFill>
                  <a:latin typeface="+mn-lt"/>
                </a:rPr>
                <a:t>1</a:t>
              </a:r>
              <a:r>
                <a:rPr sz="2600" dirty="0">
                  <a:latin typeface="+mn-lt"/>
                </a:rPr>
                <a:t> </a:t>
              </a:r>
              <a:r>
                <a:rPr sz="2600" dirty="0">
                  <a:solidFill>
                    <a:schemeClr val="tx2"/>
                  </a:solidFill>
                  <a:latin typeface="+mn-lt"/>
                </a:rPr>
                <a:t>100 = -4</a:t>
              </a:r>
            </a:p>
            <a:p>
              <a:pPr algn="l"/>
              <a:r>
                <a:rPr sz="2600" dirty="0">
                  <a:solidFill>
                    <a:schemeClr val="accent1"/>
                  </a:solidFill>
                  <a:latin typeface="+mn-lt"/>
                </a:rPr>
                <a:t>1</a:t>
              </a:r>
              <a:r>
                <a:rPr sz="2600" dirty="0">
                  <a:latin typeface="+mn-lt"/>
                </a:rPr>
                <a:t> </a:t>
              </a:r>
              <a:r>
                <a:rPr sz="2600" dirty="0">
                  <a:solidFill>
                    <a:schemeClr val="tx2"/>
                  </a:solidFill>
                  <a:latin typeface="+mn-lt"/>
                </a:rPr>
                <a:t>101 = -5</a:t>
              </a:r>
            </a:p>
            <a:p>
              <a:pPr algn="l"/>
              <a:r>
                <a:rPr sz="2600" dirty="0">
                  <a:solidFill>
                    <a:schemeClr val="accent1"/>
                  </a:solidFill>
                  <a:latin typeface="+mn-lt"/>
                </a:rPr>
                <a:t>1</a:t>
              </a:r>
              <a:r>
                <a:rPr sz="2600" dirty="0">
                  <a:latin typeface="+mn-lt"/>
                </a:rPr>
                <a:t> </a:t>
              </a:r>
              <a:r>
                <a:rPr sz="2600" dirty="0">
                  <a:solidFill>
                    <a:schemeClr val="tx2"/>
                  </a:solidFill>
                  <a:latin typeface="+mn-lt"/>
                </a:rPr>
                <a:t>110 = -6</a:t>
              </a:r>
            </a:p>
            <a:p>
              <a:pPr algn="l"/>
              <a:r>
                <a:rPr sz="2600" dirty="0">
                  <a:solidFill>
                    <a:schemeClr val="accent1"/>
                  </a:solidFill>
                  <a:latin typeface="+mn-lt"/>
                </a:rPr>
                <a:t>1</a:t>
              </a:r>
              <a:r>
                <a:rPr sz="2600" dirty="0">
                  <a:latin typeface="+mn-lt"/>
                </a:rPr>
                <a:t> </a:t>
              </a:r>
              <a:r>
                <a:rPr sz="2600" dirty="0">
                  <a:solidFill>
                    <a:schemeClr val="tx2"/>
                  </a:solidFill>
                  <a:latin typeface="+mn-lt"/>
                </a:rPr>
                <a:t>111 = -7</a:t>
              </a:r>
            </a:p>
          </p:txBody>
        </p:sp>
        <p:sp>
          <p:nvSpPr>
            <p:cNvPr id="27" name="1 001 = -1…">
              <a:extLst>
                <a:ext uri="{FF2B5EF4-FFF2-40B4-BE49-F238E27FC236}">
                  <a16:creationId xmlns:a16="http://schemas.microsoft.com/office/drawing/2014/main" id="{542D62CB-EF0E-4148-A6BB-97FE42CD9A68}"/>
                </a:ext>
              </a:extLst>
            </p:cNvPr>
            <p:cNvSpPr txBox="1"/>
            <p:nvPr/>
          </p:nvSpPr>
          <p:spPr>
            <a:xfrm>
              <a:off x="9889557" y="1055074"/>
              <a:ext cx="1505220" cy="3303468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>
              <a:spAutoFit/>
            </a:bodyPr>
            <a:lstStyle/>
            <a:p>
              <a:pPr algn="l"/>
              <a:r>
                <a:rPr lang="en-US" sz="2600" dirty="0">
                  <a:solidFill>
                    <a:srgbClr val="0070C0"/>
                  </a:solidFill>
                  <a:latin typeface="+mn-lt"/>
                </a:rPr>
                <a:t>0</a:t>
              </a:r>
              <a:r>
                <a:rPr lang="en-US" sz="2600" dirty="0">
                  <a:latin typeface="+mn-lt"/>
                </a:rPr>
                <a:t> </a:t>
              </a:r>
              <a:r>
                <a:rPr lang="en-US" sz="2600" dirty="0">
                  <a:solidFill>
                    <a:schemeClr val="tx2"/>
                  </a:solidFill>
                  <a:latin typeface="+mn-lt"/>
                </a:rPr>
                <a:t>000 = </a:t>
              </a:r>
              <a:r>
                <a:rPr lang="en-US" sz="2600" dirty="0">
                  <a:solidFill>
                    <a:srgbClr val="FF0000"/>
                  </a:solidFill>
                  <a:latin typeface="+mn-lt"/>
                </a:rPr>
                <a:t>0</a:t>
              </a:r>
            </a:p>
            <a:p>
              <a:pPr algn="l"/>
              <a:r>
                <a:rPr lang="en-US" sz="2600" dirty="0">
                  <a:solidFill>
                    <a:srgbClr val="0070C0"/>
                  </a:solidFill>
                  <a:latin typeface="+mn-lt"/>
                </a:rPr>
                <a:t>0</a:t>
              </a:r>
              <a:r>
                <a:rPr sz="2600" dirty="0">
                  <a:latin typeface="+mn-lt"/>
                </a:rPr>
                <a:t> </a:t>
              </a:r>
              <a:r>
                <a:rPr sz="2600" dirty="0">
                  <a:solidFill>
                    <a:schemeClr val="tx2"/>
                  </a:solidFill>
                  <a:latin typeface="+mn-lt"/>
                </a:rPr>
                <a:t>001 = 1</a:t>
              </a:r>
            </a:p>
            <a:p>
              <a:pPr algn="l"/>
              <a:r>
                <a:rPr lang="en-US" sz="2600" dirty="0">
                  <a:solidFill>
                    <a:srgbClr val="0070C0"/>
                  </a:solidFill>
                  <a:latin typeface="+mn-lt"/>
                </a:rPr>
                <a:t>0</a:t>
              </a:r>
              <a:r>
                <a:rPr sz="2600" dirty="0">
                  <a:latin typeface="+mn-lt"/>
                </a:rPr>
                <a:t> </a:t>
              </a:r>
              <a:r>
                <a:rPr sz="2600" dirty="0">
                  <a:solidFill>
                    <a:schemeClr val="tx2"/>
                  </a:solidFill>
                  <a:latin typeface="+mn-lt"/>
                </a:rPr>
                <a:t>010 = 2</a:t>
              </a:r>
            </a:p>
            <a:p>
              <a:pPr algn="l"/>
              <a:r>
                <a:rPr lang="en-US" sz="2600" dirty="0">
                  <a:solidFill>
                    <a:srgbClr val="0070C0"/>
                  </a:solidFill>
                  <a:latin typeface="+mn-lt"/>
                </a:rPr>
                <a:t>0</a:t>
              </a:r>
              <a:r>
                <a:rPr sz="2600" dirty="0">
                  <a:latin typeface="+mn-lt"/>
                </a:rPr>
                <a:t> </a:t>
              </a:r>
              <a:r>
                <a:rPr sz="2600" dirty="0">
                  <a:solidFill>
                    <a:schemeClr val="tx2"/>
                  </a:solidFill>
                  <a:latin typeface="+mn-lt"/>
                </a:rPr>
                <a:t>011 = 3</a:t>
              </a:r>
            </a:p>
            <a:p>
              <a:pPr algn="l"/>
              <a:r>
                <a:rPr lang="en-US" sz="2600" dirty="0">
                  <a:solidFill>
                    <a:srgbClr val="0070C0"/>
                  </a:solidFill>
                  <a:latin typeface="+mn-lt"/>
                </a:rPr>
                <a:t>0</a:t>
              </a:r>
              <a:r>
                <a:rPr sz="2600" dirty="0">
                  <a:latin typeface="+mn-lt"/>
                </a:rPr>
                <a:t> </a:t>
              </a:r>
              <a:r>
                <a:rPr sz="2600" dirty="0">
                  <a:solidFill>
                    <a:schemeClr val="tx2"/>
                  </a:solidFill>
                  <a:latin typeface="+mn-lt"/>
                </a:rPr>
                <a:t>100 = 4</a:t>
              </a:r>
            </a:p>
            <a:p>
              <a:pPr algn="l"/>
              <a:r>
                <a:rPr lang="en-US" sz="2600" dirty="0">
                  <a:solidFill>
                    <a:srgbClr val="0070C0"/>
                  </a:solidFill>
                  <a:latin typeface="+mn-lt"/>
                </a:rPr>
                <a:t>0</a:t>
              </a:r>
              <a:r>
                <a:rPr sz="2600" dirty="0">
                  <a:latin typeface="+mn-lt"/>
                </a:rPr>
                <a:t> </a:t>
              </a:r>
              <a:r>
                <a:rPr sz="2600" dirty="0">
                  <a:solidFill>
                    <a:schemeClr val="tx2"/>
                  </a:solidFill>
                  <a:latin typeface="+mn-lt"/>
                </a:rPr>
                <a:t>101 = 5</a:t>
              </a:r>
            </a:p>
            <a:p>
              <a:pPr algn="l"/>
              <a:r>
                <a:rPr lang="en-US" sz="2600" dirty="0">
                  <a:solidFill>
                    <a:srgbClr val="0070C0"/>
                  </a:solidFill>
                  <a:latin typeface="+mn-lt"/>
                </a:rPr>
                <a:t>0</a:t>
              </a:r>
              <a:r>
                <a:rPr sz="2600" dirty="0">
                  <a:latin typeface="+mn-lt"/>
                </a:rPr>
                <a:t> </a:t>
              </a:r>
              <a:r>
                <a:rPr sz="2600" dirty="0">
                  <a:solidFill>
                    <a:schemeClr val="tx2"/>
                  </a:solidFill>
                  <a:latin typeface="+mn-lt"/>
                </a:rPr>
                <a:t>110 = 6</a:t>
              </a:r>
            </a:p>
            <a:p>
              <a:pPr algn="l"/>
              <a:r>
                <a:rPr lang="en-US" sz="2600" dirty="0">
                  <a:solidFill>
                    <a:srgbClr val="0070C0"/>
                  </a:solidFill>
                  <a:latin typeface="+mn-lt"/>
                </a:rPr>
                <a:t>0</a:t>
              </a:r>
              <a:r>
                <a:rPr sz="2600" dirty="0">
                  <a:latin typeface="+mn-lt"/>
                </a:rPr>
                <a:t> </a:t>
              </a:r>
              <a:r>
                <a:rPr sz="2600" dirty="0">
                  <a:solidFill>
                    <a:schemeClr val="tx2"/>
                  </a:solidFill>
                  <a:latin typeface="+mn-lt"/>
                </a:rPr>
                <a:t>111 = 7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6CFE8182-38D6-8744-98B8-69AEE1D72319}"/>
                </a:ext>
              </a:extLst>
            </p:cNvPr>
            <p:cNvSpPr/>
            <p:nvPr/>
          </p:nvSpPr>
          <p:spPr>
            <a:xfrm>
              <a:off x="8563722" y="653936"/>
              <a:ext cx="2446504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b="1" u="sng" dirty="0">
                  <a:solidFill>
                    <a:srgbClr val="0070C0"/>
                  </a:solidFill>
                </a:rPr>
                <a:t>Examples</a:t>
              </a:r>
              <a:r>
                <a:rPr lang="en-US" sz="2000" b="1" dirty="0">
                  <a:solidFill>
                    <a:srgbClr val="0070C0"/>
                  </a:solidFill>
                </a:rPr>
                <a:t> (4 bits): </a:t>
              </a: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DA0AC223-8EE4-5D4C-AFE7-861F00E0601C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95418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1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17752EE-A1E6-F34C-AF9C-755690D7CD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7434" y="-2124"/>
            <a:ext cx="10515600" cy="715294"/>
          </a:xfrm>
        </p:spPr>
        <p:txBody>
          <a:bodyPr/>
          <a:lstStyle/>
          <a:p>
            <a:r>
              <a:rPr lang="en-US" dirty="0"/>
              <a:t>Two’s Complement: The MSB Has a </a:t>
            </a:r>
            <a:r>
              <a:rPr lang="en-US" i="1" dirty="0">
                <a:solidFill>
                  <a:schemeClr val="accent5"/>
                </a:solidFill>
              </a:rPr>
              <a:t>Negative Weight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4D01DF7A-A0E9-CE97-7B24-D466E3B5DBEC}"/>
                  </a:ext>
                </a:extLst>
              </p:cNvPr>
              <p:cNvSpPr>
                <a:spLocks noGrp="1"/>
              </p:cNvSpPr>
              <p:nvPr>
                <p:ph sz="quarter" idx="17"/>
              </p:nvPr>
            </p:nvSpPr>
            <p:spPr>
              <a:xfrm>
                <a:off x="941420" y="2454774"/>
                <a:ext cx="6134939" cy="3972559"/>
              </a:xfr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pPr>
                  <a:spcBef>
                    <a:spcPts val="1800"/>
                  </a:spcBef>
                </a:pPr>
                <a:r>
                  <a:rPr lang="en-US" sz="2400" dirty="0"/>
                  <a:t>4-bit (</a:t>
                </a:r>
                <a:r>
                  <a:rPr lang="en-US" sz="2400" dirty="0">
                    <a:solidFill>
                      <a:srgbClr val="0070C0"/>
                    </a:solidFill>
                  </a:rPr>
                  <a:t>w = 4</a:t>
                </a:r>
                <a:r>
                  <a:rPr lang="en-US" sz="2400" dirty="0"/>
                  <a:t>) weight  = </a:t>
                </a:r>
                <a14:m>
                  <m:oMath xmlns:m="http://schemas.openxmlformats.org/officeDocument/2006/math">
                    <m:r>
                      <a:rPr lang="en-US" sz="2400" b="1">
                        <a:solidFill>
                          <a:srgbClr val="AB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−</m:t>
                    </m:r>
                    <m:sSup>
                      <m:sSupPr>
                        <m:ctrlPr>
                          <a:rPr lang="en-US" sz="2400" b="1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400" b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𝟐</m:t>
                        </m:r>
                      </m:e>
                      <m:sup>
                        <m:r>
                          <a:rPr lang="en-US" sz="2400" b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𝟒</m:t>
                        </m:r>
                        <m:r>
                          <a:rPr lang="en-US" sz="2400" b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−</m:t>
                        </m:r>
                        <m:r>
                          <a:rPr lang="en-US" sz="2400" b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𝟏</m:t>
                        </m:r>
                      </m:sup>
                    </m:sSup>
                  </m:oMath>
                </a14:m>
                <a:r>
                  <a:rPr lang="en-US" sz="2400" dirty="0"/>
                  <a:t> = </a:t>
                </a:r>
                <a:r>
                  <a:rPr lang="en-US" sz="2400" dirty="0">
                    <a:solidFill>
                      <a:srgbClr val="C00000"/>
                    </a:solidFill>
                  </a:rPr>
                  <a:t>-2</a:t>
                </a:r>
                <a:r>
                  <a:rPr lang="en-US" sz="2400" baseline="30000" dirty="0">
                    <a:solidFill>
                      <a:srgbClr val="C00000"/>
                    </a:solidFill>
                  </a:rPr>
                  <a:t>3</a:t>
                </a:r>
                <a:r>
                  <a:rPr lang="en-US" sz="2400" dirty="0">
                    <a:solidFill>
                      <a:srgbClr val="C00000"/>
                    </a:solidFill>
                  </a:rPr>
                  <a:t> = -8 </a:t>
                </a:r>
              </a:p>
              <a:p>
                <a:pPr lvl="1"/>
                <a:r>
                  <a:rPr lang="en-US" sz="2200" dirty="0">
                    <a:solidFill>
                      <a:srgbClr val="C00000"/>
                    </a:solidFill>
                  </a:rPr>
                  <a:t>1</a:t>
                </a:r>
                <a:r>
                  <a:rPr lang="en-US" sz="2200" dirty="0">
                    <a:solidFill>
                      <a:srgbClr val="0070C0"/>
                    </a:solidFill>
                  </a:rPr>
                  <a:t>010</a:t>
                </a:r>
                <a:r>
                  <a:rPr lang="en-US" sz="2200" baseline="-25000" dirty="0"/>
                  <a:t>2</a:t>
                </a:r>
                <a:r>
                  <a:rPr lang="en-US" sz="2200" dirty="0"/>
                  <a:t> </a:t>
                </a:r>
                <a:r>
                  <a:rPr lang="en-US" sz="2200" b="1" dirty="0">
                    <a:solidFill>
                      <a:srgbClr val="00B050"/>
                    </a:solidFill>
                  </a:rPr>
                  <a:t>unsigned</a:t>
                </a:r>
                <a:r>
                  <a:rPr lang="en-US" sz="2200" dirty="0"/>
                  <a:t>:</a:t>
                </a:r>
                <a:br>
                  <a:rPr lang="en-US" sz="2200" dirty="0"/>
                </a:br>
                <a:r>
                  <a:rPr lang="en-US" sz="2200" dirty="0"/>
                  <a:t>   </a:t>
                </a:r>
                <a:r>
                  <a:rPr lang="en-US" sz="2200" dirty="0">
                    <a:solidFill>
                      <a:srgbClr val="C00000"/>
                    </a:solidFill>
                  </a:rPr>
                  <a:t>1x2</a:t>
                </a:r>
                <a:r>
                  <a:rPr lang="en-US" sz="2200" baseline="30000" dirty="0">
                    <a:solidFill>
                      <a:srgbClr val="C00000"/>
                    </a:solidFill>
                  </a:rPr>
                  <a:t>3 </a:t>
                </a:r>
                <a:r>
                  <a:rPr lang="en-US" sz="2200" dirty="0"/>
                  <a:t>+ </a:t>
                </a:r>
                <a:r>
                  <a:rPr lang="en-US" sz="2200" dirty="0">
                    <a:solidFill>
                      <a:srgbClr val="0070C0"/>
                    </a:solidFill>
                  </a:rPr>
                  <a:t>0x2</a:t>
                </a:r>
                <a:r>
                  <a:rPr lang="en-US" sz="2200" baseline="30000" dirty="0">
                    <a:solidFill>
                      <a:srgbClr val="0070C0"/>
                    </a:solidFill>
                  </a:rPr>
                  <a:t>2 </a:t>
                </a:r>
                <a:r>
                  <a:rPr lang="en-US" sz="2200" dirty="0"/>
                  <a:t>+ </a:t>
                </a:r>
                <a:r>
                  <a:rPr lang="en-US" sz="2200" dirty="0">
                    <a:solidFill>
                      <a:srgbClr val="0070C0"/>
                    </a:solidFill>
                  </a:rPr>
                  <a:t>1x2</a:t>
                </a:r>
                <a:r>
                  <a:rPr lang="en-US" sz="2200" baseline="30000" dirty="0">
                    <a:solidFill>
                      <a:srgbClr val="0070C0"/>
                    </a:solidFill>
                  </a:rPr>
                  <a:t>1 </a:t>
                </a:r>
                <a:r>
                  <a:rPr lang="en-US" sz="2200" dirty="0"/>
                  <a:t>+ </a:t>
                </a:r>
                <a:r>
                  <a:rPr lang="en-US" sz="2200" dirty="0">
                    <a:solidFill>
                      <a:srgbClr val="0070C0"/>
                    </a:solidFill>
                  </a:rPr>
                  <a:t>0x2</a:t>
                </a:r>
                <a:r>
                  <a:rPr lang="en-US" sz="2200" baseline="30000" dirty="0">
                    <a:solidFill>
                      <a:srgbClr val="0070C0"/>
                    </a:solidFill>
                  </a:rPr>
                  <a:t>0</a:t>
                </a:r>
                <a:r>
                  <a:rPr lang="en-US" sz="2200" dirty="0"/>
                  <a:t> = </a:t>
                </a:r>
                <a:r>
                  <a:rPr lang="en-US" sz="2200" b="1" dirty="0"/>
                  <a:t>10</a:t>
                </a:r>
              </a:p>
              <a:p>
                <a:pPr lvl="5"/>
                <a:endParaRPr lang="en-US" sz="400" b="1" dirty="0"/>
              </a:p>
              <a:p>
                <a:pPr lvl="1"/>
                <a:r>
                  <a:rPr lang="en-US" sz="2200" dirty="0">
                    <a:solidFill>
                      <a:srgbClr val="C00000"/>
                    </a:solidFill>
                  </a:rPr>
                  <a:t>1</a:t>
                </a:r>
                <a:r>
                  <a:rPr lang="en-US" sz="2200" dirty="0">
                    <a:solidFill>
                      <a:srgbClr val="0070C0"/>
                    </a:solidFill>
                  </a:rPr>
                  <a:t>010</a:t>
                </a:r>
                <a:r>
                  <a:rPr lang="en-US" sz="2200" baseline="-25000" dirty="0"/>
                  <a:t>2</a:t>
                </a:r>
                <a:r>
                  <a:rPr lang="en-US" sz="2200" dirty="0"/>
                  <a:t> </a:t>
                </a:r>
                <a:r>
                  <a:rPr lang="en-US" sz="2200" b="1" dirty="0">
                    <a:solidFill>
                      <a:srgbClr val="00B050"/>
                    </a:solidFill>
                  </a:rPr>
                  <a:t>two’s complement</a:t>
                </a:r>
                <a:r>
                  <a:rPr lang="en-US" sz="2200" dirty="0"/>
                  <a:t>:</a:t>
                </a:r>
                <a:br>
                  <a:rPr lang="en-US" sz="2200" dirty="0"/>
                </a:br>
                <a:r>
                  <a:rPr lang="en-US" sz="2200" dirty="0"/>
                  <a:t>  </a:t>
                </a:r>
                <a:r>
                  <a:rPr lang="en-US" sz="2200" dirty="0">
                    <a:solidFill>
                      <a:srgbClr val="C00000"/>
                    </a:solidFill>
                  </a:rPr>
                  <a:t>-1x2</a:t>
                </a:r>
                <a:r>
                  <a:rPr lang="en-US" sz="2200" baseline="30000" dirty="0">
                    <a:solidFill>
                      <a:srgbClr val="C00000"/>
                    </a:solidFill>
                  </a:rPr>
                  <a:t>3 </a:t>
                </a:r>
                <a:r>
                  <a:rPr lang="en-US" sz="2200" dirty="0"/>
                  <a:t>+ </a:t>
                </a:r>
                <a:r>
                  <a:rPr lang="en-US" sz="2200" dirty="0">
                    <a:solidFill>
                      <a:srgbClr val="0070C0"/>
                    </a:solidFill>
                  </a:rPr>
                  <a:t>0x2</a:t>
                </a:r>
                <a:r>
                  <a:rPr lang="en-US" sz="2200" baseline="30000" dirty="0">
                    <a:solidFill>
                      <a:srgbClr val="0070C0"/>
                    </a:solidFill>
                  </a:rPr>
                  <a:t>2 </a:t>
                </a:r>
                <a:r>
                  <a:rPr lang="en-US" sz="2200" dirty="0"/>
                  <a:t>+ </a:t>
                </a:r>
                <a:r>
                  <a:rPr lang="en-US" sz="2200" dirty="0">
                    <a:solidFill>
                      <a:srgbClr val="0070C0"/>
                    </a:solidFill>
                  </a:rPr>
                  <a:t>1x2</a:t>
                </a:r>
                <a:r>
                  <a:rPr lang="en-US" sz="2200" baseline="30000" dirty="0">
                    <a:solidFill>
                      <a:srgbClr val="0070C0"/>
                    </a:solidFill>
                  </a:rPr>
                  <a:t>1 </a:t>
                </a:r>
                <a:r>
                  <a:rPr lang="en-US" sz="2200" dirty="0"/>
                  <a:t>+ </a:t>
                </a:r>
                <a:r>
                  <a:rPr lang="en-US" sz="2200" dirty="0">
                    <a:solidFill>
                      <a:srgbClr val="0070C0"/>
                    </a:solidFill>
                  </a:rPr>
                  <a:t>0x2</a:t>
                </a:r>
                <a:r>
                  <a:rPr lang="en-US" sz="2200" baseline="30000" dirty="0">
                    <a:solidFill>
                      <a:srgbClr val="0070C0"/>
                    </a:solidFill>
                  </a:rPr>
                  <a:t>0</a:t>
                </a:r>
                <a:r>
                  <a:rPr lang="en-US" sz="2200" dirty="0"/>
                  <a:t> = </a:t>
                </a:r>
                <a:r>
                  <a:rPr lang="en-US" sz="2200" dirty="0">
                    <a:solidFill>
                      <a:srgbClr val="FF0000"/>
                    </a:solidFill>
                  </a:rPr>
                  <a:t>-8 </a:t>
                </a:r>
                <a:r>
                  <a:rPr lang="en-US" sz="2200" dirty="0"/>
                  <a:t>+ </a:t>
                </a:r>
                <a:r>
                  <a:rPr lang="en-US" sz="2200" dirty="0">
                    <a:solidFill>
                      <a:srgbClr val="0070C0"/>
                    </a:solidFill>
                  </a:rPr>
                  <a:t>2</a:t>
                </a:r>
                <a:r>
                  <a:rPr lang="en-US" sz="2200" dirty="0"/>
                  <a:t> =  </a:t>
                </a:r>
                <a:r>
                  <a:rPr lang="en-US" sz="2200" b="1" dirty="0"/>
                  <a:t>–6</a:t>
                </a:r>
                <a:endParaRPr lang="en-US" sz="2000" dirty="0"/>
              </a:p>
              <a:p>
                <a:pPr lvl="1">
                  <a:spcBef>
                    <a:spcPts val="1800"/>
                  </a:spcBef>
                </a:pPr>
                <a:r>
                  <a:rPr lang="en-US" sz="2200" dirty="0"/>
                  <a:t>-8 in </a:t>
                </a:r>
                <a:r>
                  <a:rPr lang="en-US" sz="2200" b="1" dirty="0">
                    <a:solidFill>
                      <a:srgbClr val="00B050"/>
                    </a:solidFill>
                  </a:rPr>
                  <a:t>two’s complement:                        </a:t>
                </a:r>
                <a:r>
                  <a:rPr lang="en-US" sz="2000" dirty="0">
                    <a:solidFill>
                      <a:srgbClr val="AB0000"/>
                    </a:solidFill>
                  </a:rPr>
                  <a:t>1</a:t>
                </a:r>
                <a:r>
                  <a:rPr lang="en-US" sz="2000" dirty="0">
                    <a:solidFill>
                      <a:srgbClr val="0070C0"/>
                    </a:solidFill>
                  </a:rPr>
                  <a:t>000</a:t>
                </a:r>
                <a:r>
                  <a:rPr lang="en-US" sz="2000" baseline="-25000" dirty="0"/>
                  <a:t>2</a:t>
                </a:r>
                <a:r>
                  <a:rPr lang="en-US" sz="2000" dirty="0"/>
                  <a:t> = </a:t>
                </a:r>
                <a:r>
                  <a:rPr lang="en-US" sz="2000" dirty="0">
                    <a:solidFill>
                      <a:srgbClr val="AB0000"/>
                    </a:solidFill>
                  </a:rPr>
                  <a:t>-2</a:t>
                </a:r>
                <a:r>
                  <a:rPr lang="en-US" sz="2000" baseline="30000" dirty="0">
                    <a:solidFill>
                      <a:srgbClr val="AB0000"/>
                    </a:solidFill>
                  </a:rPr>
                  <a:t>3 </a:t>
                </a:r>
                <a:r>
                  <a:rPr lang="en-US" sz="2000" dirty="0"/>
                  <a:t>+ </a:t>
                </a:r>
                <a:r>
                  <a:rPr lang="en-US" sz="2000" dirty="0">
                    <a:solidFill>
                      <a:srgbClr val="0070C0"/>
                    </a:solidFill>
                  </a:rPr>
                  <a:t>0 = </a:t>
                </a:r>
                <a:r>
                  <a:rPr lang="en-US" sz="2000" dirty="0">
                    <a:solidFill>
                      <a:srgbClr val="FF0000"/>
                    </a:solidFill>
                  </a:rPr>
                  <a:t>-8</a:t>
                </a:r>
              </a:p>
              <a:p>
                <a:pPr lvl="1">
                  <a:spcBef>
                    <a:spcPts val="1800"/>
                  </a:spcBef>
                </a:pPr>
                <a:r>
                  <a:rPr lang="en-US" sz="2200" dirty="0"/>
                  <a:t>-1 in </a:t>
                </a:r>
                <a:r>
                  <a:rPr lang="en-US" sz="2200" b="1" dirty="0">
                    <a:solidFill>
                      <a:srgbClr val="00B050"/>
                    </a:solidFill>
                  </a:rPr>
                  <a:t>two’s complement:</a:t>
                </a:r>
                <a:br>
                  <a:rPr lang="en-US" sz="2200" dirty="0"/>
                </a:br>
                <a:r>
                  <a:rPr lang="en-US" sz="2200" dirty="0">
                    <a:solidFill>
                      <a:srgbClr val="AB0000"/>
                    </a:solidFill>
                  </a:rPr>
                  <a:t>1</a:t>
                </a:r>
                <a:r>
                  <a:rPr lang="en-US" sz="2200" dirty="0">
                    <a:solidFill>
                      <a:srgbClr val="0070C0"/>
                    </a:solidFill>
                  </a:rPr>
                  <a:t>111</a:t>
                </a:r>
                <a:r>
                  <a:rPr lang="en-US" sz="2200" baseline="-25000" dirty="0"/>
                  <a:t>2</a:t>
                </a:r>
                <a:r>
                  <a:rPr lang="en-US" sz="2200" dirty="0"/>
                  <a:t> = </a:t>
                </a:r>
                <a:r>
                  <a:rPr lang="en-US" sz="2200" dirty="0">
                    <a:solidFill>
                      <a:srgbClr val="AB0000"/>
                    </a:solidFill>
                  </a:rPr>
                  <a:t>-2</a:t>
                </a:r>
                <a:r>
                  <a:rPr lang="en-US" sz="2200" baseline="30000" dirty="0">
                    <a:solidFill>
                      <a:srgbClr val="AB0000"/>
                    </a:solidFill>
                  </a:rPr>
                  <a:t>3 </a:t>
                </a:r>
                <a:r>
                  <a:rPr lang="en-US" sz="2200" dirty="0"/>
                  <a:t>+ </a:t>
                </a:r>
                <a:r>
                  <a:rPr lang="en-US" sz="2200" dirty="0">
                    <a:solidFill>
                      <a:srgbClr val="0070C0"/>
                    </a:solidFill>
                  </a:rPr>
                  <a:t>(2</a:t>
                </a:r>
                <a:r>
                  <a:rPr lang="en-US" sz="2200" baseline="30000" dirty="0">
                    <a:solidFill>
                      <a:srgbClr val="0070C0"/>
                    </a:solidFill>
                  </a:rPr>
                  <a:t>3</a:t>
                </a:r>
                <a:r>
                  <a:rPr lang="en-US" sz="2200" dirty="0">
                    <a:solidFill>
                      <a:srgbClr val="0070C0"/>
                    </a:solidFill>
                  </a:rPr>
                  <a:t> – 1) = </a:t>
                </a:r>
                <a:r>
                  <a:rPr lang="en-US" sz="2200" dirty="0">
                    <a:solidFill>
                      <a:srgbClr val="FF0000"/>
                    </a:solidFill>
                  </a:rPr>
                  <a:t>-8 </a:t>
                </a:r>
                <a:r>
                  <a:rPr lang="en-US" sz="2200" dirty="0">
                    <a:solidFill>
                      <a:srgbClr val="0070C0"/>
                    </a:solidFill>
                  </a:rPr>
                  <a:t>+ 7 =</a:t>
                </a:r>
                <a:r>
                  <a:rPr lang="en-US" sz="2200" b="1" dirty="0">
                    <a:solidFill>
                      <a:srgbClr val="0070C0"/>
                    </a:solidFill>
                  </a:rPr>
                  <a:t> -1</a:t>
                </a: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4D01DF7A-A0E9-CE97-7B24-D466E3B5DB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7"/>
              </p:nvPr>
            </p:nvSpPr>
            <p:spPr>
              <a:xfrm>
                <a:off x="941420" y="2454774"/>
                <a:ext cx="6134939" cy="3972559"/>
              </a:xfrm>
              <a:blipFill>
                <a:blip r:embed="rId12"/>
                <a:stretch>
                  <a:fillRect l="-1237" b="-952"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1" name="Group 40">
            <a:extLst>
              <a:ext uri="{FF2B5EF4-FFF2-40B4-BE49-F238E27FC236}">
                <a16:creationId xmlns:a16="http://schemas.microsoft.com/office/drawing/2014/main" id="{9D0ADF51-C909-E64A-A96B-E69C52E5449C}"/>
              </a:ext>
            </a:extLst>
          </p:cNvPr>
          <p:cNvGrpSpPr/>
          <p:nvPr/>
        </p:nvGrpSpPr>
        <p:grpSpPr>
          <a:xfrm>
            <a:off x="413759" y="1249498"/>
            <a:ext cx="7190263" cy="1086061"/>
            <a:chOff x="822959" y="1920239"/>
            <a:chExt cx="7021334" cy="108606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5E6C0018-2852-424D-BC45-390E4B3E3D31}"/>
                    </a:ext>
                  </a:extLst>
                </p:cNvPr>
                <p:cNvSpPr/>
                <p:nvPr>
                  <p:custDataLst>
                    <p:tags r:id="rId2"/>
                  </p:custDataLst>
                </p:nvPr>
              </p:nvSpPr>
              <p:spPr bwMode="auto">
                <a:xfrm>
                  <a:off x="822959" y="1920239"/>
                  <a:ext cx="7021334" cy="1086061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25400" cap="flat" cmpd="sng" algn="ctr">
                  <a:solidFill>
                    <a:srgbClr val="0070C0"/>
                  </a:solidFill>
                  <a:prstDash val="solid"/>
                  <a:round/>
                  <a:headEnd type="none" w="med" len="med"/>
                  <a:tailEnd type="triangl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i="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b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 b="0" i="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n</m:t>
                          </m:r>
                          <m:r>
                            <a:rPr lang="en-US" sz="2000" b="0" i="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−1</m:t>
                          </m:r>
                        </m:sub>
                      </m:sSub>
                    </m:oMath>
                  </a14:m>
                  <a:r>
                    <a:rPr kumimoji="0" lang="en-US" sz="2000" i="0" u="none" strike="noStrike" cap="none" normalizeH="0" baseline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latin typeface="Calibri" panose="020F0502020204030204" pitchFamily="34" charset="0"/>
                      <a:cs typeface="Calibri" panose="020F0502020204030204" pitchFamily="34" charset="0"/>
                    </a:rPr>
                    <a:t> </a:t>
                  </a:r>
                  <a:r>
                    <a:rPr kumimoji="0" lang="en-US" sz="2000" i="0" u="none" strike="noStrike" cap="none" normalizeH="0" dirty="0">
                      <a:ln>
                        <a:noFill/>
                      </a:ln>
                      <a:solidFill>
                        <a:schemeClr val="tx2"/>
                      </a:solidFill>
                      <a:effectLst/>
                      <a:latin typeface="Calibri" panose="020F0502020204030204" pitchFamily="34" charset="0"/>
                      <a:cs typeface="Calibri" panose="020F0502020204030204" pitchFamily="34" charset="0"/>
                    </a:rPr>
                    <a:t>weight is </a:t>
                  </a:r>
                  <a14:m>
                    <m:oMath xmlns:m="http://schemas.openxmlformats.org/officeDocument/2006/math">
                      <m:r>
                        <a:rPr kumimoji="0" lang="en-US" sz="2000" b="0" i="0" u="none" strike="noStrike" cap="none" normalizeH="0" smtClean="0">
                          <a:ln>
                            <a:noFill/>
                          </a:ln>
                          <a:solidFill>
                            <a:srgbClr val="AB0000"/>
                          </a:solidFill>
                          <a:effectLst/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(</m:t>
                      </m:r>
                      <m:r>
                        <a:rPr kumimoji="0" lang="en-US" sz="2000" b="1" i="0" u="none" strike="noStrike" cap="none" normalizeH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−</m:t>
                      </m:r>
                      <m:sSup>
                        <m:sSupPr>
                          <m:ctrlPr>
                            <a:rPr kumimoji="0" lang="en-US" sz="2000" b="1" i="1" u="none" strike="noStrike" cap="none" normalizeH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kumimoji="0" lang="en-US" sz="2000" b="1" i="0" u="none" strike="noStrike" cap="none" normalizeH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𝟐</m:t>
                          </m:r>
                        </m:e>
                        <m:sup>
                          <m:r>
                            <a:rPr kumimoji="0" lang="en-US" sz="2000" b="1" i="0" u="none" strike="noStrike" cap="none" normalizeH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𝐧</m:t>
                          </m:r>
                          <m:r>
                            <a:rPr kumimoji="0" lang="en-US" sz="2000" b="1" i="0" u="none" strike="noStrike" cap="none" normalizeH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−</m:t>
                          </m:r>
                          <m:r>
                            <a:rPr kumimoji="0" lang="en-US" sz="2000" b="1" i="0" u="none" strike="noStrike" cap="none" normalizeH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𝟏</m:t>
                          </m:r>
                        </m:sup>
                      </m:sSup>
                    </m:oMath>
                  </a14:m>
                  <a:r>
                    <a:rPr kumimoji="0" lang="en-US" sz="200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libri" panose="020F0502020204030204" pitchFamily="34" charset="0"/>
                      <a:cs typeface="Calibri" panose="020F0502020204030204" pitchFamily="34" charset="0"/>
                    </a:rPr>
                    <a:t>), </a:t>
                  </a:r>
                  <a:r>
                    <a:rPr kumimoji="0" lang="en-US" sz="2000" u="none" strike="noStrike" cap="none" normalizeH="0" baseline="0" dirty="0">
                      <a:ln>
                        <a:noFill/>
                      </a:ln>
                      <a:solidFill>
                        <a:schemeClr val="tx2"/>
                      </a:solidFill>
                      <a:effectLst/>
                      <a:latin typeface="Calibri" panose="020F0502020204030204" pitchFamily="34" charset="0"/>
                      <a:cs typeface="Calibri" panose="020F0502020204030204" pitchFamily="34" charset="0"/>
                    </a:rPr>
                    <a:t>all other bits:</a:t>
                  </a:r>
                  <a:r>
                    <a:rPr kumimoji="0" lang="en-US" sz="2000" u="none" strike="noStrike" cap="none" normalizeH="0" dirty="0">
                      <a:ln>
                        <a:noFill/>
                      </a:ln>
                      <a:solidFill>
                        <a:schemeClr val="tx2"/>
                      </a:solidFill>
                      <a:effectLst/>
                      <a:latin typeface="Calibri" panose="020F0502020204030204" pitchFamily="34" charset="0"/>
                      <a:cs typeface="Calibri" panose="020F0502020204030204" pitchFamily="34" charset="0"/>
                    </a:rPr>
                    <a:t> have positive weights </a:t>
                  </a:r>
                  <a14:m>
                    <m:oMath xmlns:m="http://schemas.openxmlformats.org/officeDocument/2006/math">
                      <m:r>
                        <a:rPr kumimoji="0" lang="en-US" sz="2000" b="0" i="0" u="none" strike="noStrike" cap="none" normalizeH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(+</m:t>
                      </m:r>
                      <m:sSup>
                        <m:sSupPr>
                          <m:ctrlPr>
                            <a:rPr kumimoji="0" lang="en-US" sz="2000" b="0" i="1" u="none" strike="noStrike" cap="none" normalizeH="0" smtClean="0">
                              <a:ln>
                                <a:noFill/>
                              </a:ln>
                              <a:solidFill>
                                <a:schemeClr val="tx2"/>
                              </a:solidFill>
                              <a:effectLst/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kumimoji="0" lang="en-US" sz="2000" b="0" i="0" u="none" strike="noStrike" cap="none" normalizeH="0" smtClean="0">
                              <a:ln>
                                <a:noFill/>
                              </a:ln>
                              <a:solidFill>
                                <a:schemeClr val="tx2"/>
                              </a:solidFill>
                              <a:effectLst/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2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kumimoji="0" lang="en-US" sz="2000" b="0" i="0" u="none" strike="noStrike" cap="none" normalizeH="0" smtClean="0">
                              <a:ln>
                                <a:noFill/>
                              </a:ln>
                              <a:solidFill>
                                <a:schemeClr val="tx2"/>
                              </a:solidFill>
                              <a:effectLst/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i</m:t>
                          </m:r>
                        </m:sup>
                      </m:sSup>
                    </m:oMath>
                  </a14:m>
                  <a:r>
                    <a:rPr kumimoji="0" lang="en-US" sz="200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libri" panose="020F0502020204030204" pitchFamily="34" charset="0"/>
                      <a:cs typeface="Calibri" panose="020F0502020204030204" pitchFamily="34" charset="0"/>
                    </a:rPr>
                    <a:t>)</a:t>
                  </a:r>
                </a:p>
              </p:txBody>
            </p:sp>
          </mc:Choice>
          <mc:Fallback xmlns=""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5E6C0018-2852-424D-BC45-390E4B3E3D3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>
                  <p:custDataLst>
                    <p:tags r:id="rId13"/>
                  </p:custDataLst>
                </p:nvPr>
              </p:nvSpPr>
              <p:spPr bwMode="auto">
                <a:xfrm>
                  <a:off x="822959" y="1920239"/>
                  <a:ext cx="7021334" cy="1086061"/>
                </a:xfrm>
                <a:prstGeom prst="rect">
                  <a:avLst/>
                </a:prstGeom>
                <a:blipFill>
                  <a:blip r:embed="rId14"/>
                  <a:stretch>
                    <a:fillRect t="-1136"/>
                  </a:stretch>
                </a:blipFill>
                <a:ln w="25400" cap="flat" cmpd="sng" algn="ctr">
                  <a:solidFill>
                    <a:srgbClr val="0070C0"/>
                  </a:solidFill>
                  <a:prstDash val="solid"/>
                  <a:round/>
                  <a:headEnd type="none" w="med" len="med"/>
                  <a:tailEnd type="triangle" w="med" len="med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27B1F950-EFF5-0844-95EA-89C6EC66CCE5}"/>
                </a:ext>
              </a:extLst>
            </p:cNvPr>
            <p:cNvGrpSpPr/>
            <p:nvPr/>
          </p:nvGrpSpPr>
          <p:grpSpPr>
            <a:xfrm>
              <a:off x="2436815" y="2500689"/>
              <a:ext cx="4000502" cy="381009"/>
              <a:chOff x="3724287" y="3378518"/>
              <a:chExt cx="2289770" cy="307942"/>
            </a:xfrm>
          </p:grpSpPr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32563865-794A-494B-9580-0740224F4BE9}"/>
                  </a:ext>
                </a:extLst>
              </p:cNvPr>
              <p:cNvSpPr/>
              <p:nvPr>
                <p:custDataLst>
                  <p:tags r:id="rId7"/>
                </p:custDataLst>
              </p:nvPr>
            </p:nvSpPr>
            <p:spPr bwMode="auto">
              <a:xfrm>
                <a:off x="4476582" y="3378519"/>
                <a:ext cx="1221329" cy="307934"/>
              </a:xfrm>
              <a:prstGeom prst="rect">
                <a:avLst/>
              </a:prstGeom>
              <a:solidFill>
                <a:srgbClr val="D0DAFF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dirty="0">
                    <a:solidFill>
                      <a:srgbClr val="0070C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Helvetica Neue Light" charset="0"/>
                  </a:rPr>
                  <a:t>. . .</a:t>
                </a:r>
                <a:endParaRPr kumimoji="0" lang="en-US" u="none" strike="noStrike" cap="none" normalizeH="0" baseline="0" dirty="0">
                  <a:ln>
                    <a:noFill/>
                  </a:ln>
                  <a:solidFill>
                    <a:srgbClr val="0070C0"/>
                  </a:solidFill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Helvetica Neue Light" charset="0"/>
                </a:endParaRPr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708EB914-D32E-1A46-89F8-47615F3AD36F}"/>
                  </a:ext>
                </a:extLst>
              </p:cNvPr>
              <p:cNvSpPr/>
              <p:nvPr>
                <p:custDataLst>
                  <p:tags r:id="rId8"/>
                </p:custDataLst>
              </p:nvPr>
            </p:nvSpPr>
            <p:spPr bwMode="auto">
              <a:xfrm>
                <a:off x="5646087" y="3378518"/>
                <a:ext cx="367970" cy="307934"/>
              </a:xfrm>
              <a:prstGeom prst="rect">
                <a:avLst/>
              </a:prstGeom>
              <a:solidFill>
                <a:srgbClr val="D0DAFF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u="none" strike="noStrike" cap="none" normalizeH="0" baseline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Helvetica Neue Light" charset="0"/>
                  </a:rPr>
                  <a:t>b</a:t>
                </a:r>
                <a:r>
                  <a:rPr kumimoji="0" lang="en-US" u="none" strike="noStrike" cap="none" normalizeH="0" baseline="-25000" dirty="0">
                    <a:ln>
                      <a:noFill/>
                    </a:ln>
                    <a:solidFill>
                      <a:srgbClr val="0070C0"/>
                    </a:solidFill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Helvetica Neue Light" charset="0"/>
                  </a:rPr>
                  <a:t>0</a:t>
                </a:r>
                <a:endParaRPr kumimoji="0" lang="en-US" u="none" strike="noStrike" cap="none" normalizeH="0" baseline="0" dirty="0">
                  <a:ln>
                    <a:noFill/>
                  </a:ln>
                  <a:solidFill>
                    <a:srgbClr val="0070C0"/>
                  </a:solidFill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Helvetica Neue Light" charset="0"/>
                </a:endParaRPr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64A4DFE2-4A68-F44B-9184-D25FBF1E8171}"/>
                  </a:ext>
                </a:extLst>
              </p:cNvPr>
              <p:cNvSpPr/>
              <p:nvPr>
                <p:custDataLst>
                  <p:tags r:id="rId9"/>
                </p:custDataLst>
              </p:nvPr>
            </p:nvSpPr>
            <p:spPr bwMode="auto">
              <a:xfrm>
                <a:off x="3724287" y="3378526"/>
                <a:ext cx="395163" cy="307934"/>
              </a:xfrm>
              <a:prstGeom prst="rect">
                <a:avLst/>
              </a:prstGeom>
              <a:solidFill>
                <a:srgbClr val="FFDBD0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u="none" strike="noStrike" cap="none" normalizeH="0" baseline="0" dirty="0">
                    <a:ln>
                      <a:noFill/>
                    </a:ln>
                    <a:solidFill>
                      <a:srgbClr val="AB0000"/>
                    </a:solidFill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Helvetica Neue Light" charset="0"/>
                  </a:rPr>
                  <a:t>b</a:t>
                </a:r>
                <a:r>
                  <a:rPr lang="en-US" baseline="-25000" dirty="0">
                    <a:solidFill>
                      <a:srgbClr val="AB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Helvetica Neue Light" charset="0"/>
                  </a:rPr>
                  <a:t>n</a:t>
                </a:r>
                <a:r>
                  <a:rPr kumimoji="0" lang="en-US" u="none" strike="noStrike" cap="none" normalizeH="0" baseline="-25000" dirty="0">
                    <a:ln>
                      <a:noFill/>
                    </a:ln>
                    <a:solidFill>
                      <a:srgbClr val="AB0000"/>
                    </a:solidFill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Helvetica Neue Light" charset="0"/>
                  </a:rPr>
                  <a:t>-1</a:t>
                </a:r>
                <a:endParaRPr kumimoji="0" lang="en-US" u="none" strike="noStrike" cap="none" normalizeH="0" baseline="0" dirty="0">
                  <a:ln>
                    <a:noFill/>
                  </a:ln>
                  <a:solidFill>
                    <a:srgbClr val="AB0000"/>
                  </a:solidFill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Helvetica Neue Light" charset="0"/>
                </a:endParaRPr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00601EF6-5DA6-1B4C-863A-33DE74E9C580}"/>
                  </a:ext>
                </a:extLst>
              </p:cNvPr>
              <p:cNvSpPr/>
              <p:nvPr>
                <p:custDataLst>
                  <p:tags r:id="rId10"/>
                </p:custDataLst>
              </p:nvPr>
            </p:nvSpPr>
            <p:spPr bwMode="auto">
              <a:xfrm>
                <a:off x="4119453" y="3378519"/>
                <a:ext cx="357130" cy="307934"/>
              </a:xfrm>
              <a:prstGeom prst="rect">
                <a:avLst/>
              </a:prstGeom>
              <a:solidFill>
                <a:srgbClr val="D0DAFF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u="none" strike="noStrike" cap="none" normalizeH="0" baseline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Helvetica Neue Light" charset="0"/>
                  </a:rPr>
                  <a:t>b</a:t>
                </a:r>
                <a:r>
                  <a:rPr lang="en-US" baseline="-25000" dirty="0">
                    <a:solidFill>
                      <a:srgbClr val="0070C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Helvetica Neue Light" charset="0"/>
                  </a:rPr>
                  <a:t>n</a:t>
                </a:r>
                <a:r>
                  <a:rPr kumimoji="0" lang="en-US" u="none" strike="noStrike" cap="none" normalizeH="0" baseline="-25000" dirty="0">
                    <a:ln>
                      <a:noFill/>
                    </a:ln>
                    <a:solidFill>
                      <a:srgbClr val="0070C0"/>
                    </a:solidFill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Helvetica Neue Light" charset="0"/>
                  </a:rPr>
                  <a:t>-2</a:t>
                </a:r>
                <a:endParaRPr kumimoji="0" lang="en-US" u="none" strike="noStrike" cap="none" normalizeH="0" baseline="0" dirty="0">
                  <a:ln>
                    <a:noFill/>
                  </a:ln>
                  <a:solidFill>
                    <a:srgbClr val="0070C0"/>
                  </a:solidFill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Helvetica Neue Light" charset="0"/>
                </a:endParaRPr>
              </a:p>
            </p:txBody>
          </p:sp>
        </p:grp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C09A32DE-0A8B-5B46-867E-B431D363B684}"/>
                </a:ext>
              </a:extLst>
            </p:cNvPr>
            <p:cNvCxnSpPr/>
            <p:nvPr>
              <p:custDataLst>
                <p:tags r:id="rId3"/>
              </p:custDataLst>
            </p:nvPr>
          </p:nvCxnSpPr>
          <p:spPr bwMode="auto">
            <a:xfrm flipH="1">
              <a:off x="3464825" y="2295618"/>
              <a:ext cx="381000" cy="304800"/>
            </a:xfrm>
            <a:prstGeom prst="straightConnector1">
              <a:avLst/>
            </a:prstGeom>
            <a:noFill/>
            <a:ln w="254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B35D41AE-6110-5B40-9AAE-0E8B53B3D21F}"/>
                </a:ext>
              </a:extLst>
            </p:cNvPr>
            <p:cNvCxnSpPr>
              <a:cxnSpLocks/>
            </p:cNvCxnSpPr>
            <p:nvPr>
              <p:custDataLst>
                <p:tags r:id="rId4"/>
              </p:custDataLst>
            </p:nvPr>
          </p:nvCxnSpPr>
          <p:spPr bwMode="auto">
            <a:xfrm>
              <a:off x="5766821" y="2256862"/>
              <a:ext cx="236155" cy="365760"/>
            </a:xfrm>
            <a:prstGeom prst="straightConnector1">
              <a:avLst/>
            </a:prstGeom>
            <a:noFill/>
            <a:ln w="254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CB24F203-2C24-BE47-8AB4-5B3DB9352000}"/>
                </a:ext>
              </a:extLst>
            </p:cNvPr>
            <p:cNvCxnSpPr/>
            <p:nvPr>
              <p:custDataLst>
                <p:tags r:id="rId5"/>
              </p:custDataLst>
            </p:nvPr>
          </p:nvCxnSpPr>
          <p:spPr bwMode="auto">
            <a:xfrm>
              <a:off x="4814256" y="2317822"/>
              <a:ext cx="0" cy="365760"/>
            </a:xfrm>
            <a:prstGeom prst="straightConnector1">
              <a:avLst/>
            </a:prstGeom>
            <a:noFill/>
            <a:ln w="254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D56A9258-55A6-184E-AFAC-83E87FC9A6B5}"/>
                </a:ext>
              </a:extLst>
            </p:cNvPr>
            <p:cNvCxnSpPr>
              <a:cxnSpLocks/>
            </p:cNvCxnSpPr>
            <p:nvPr>
              <p:custDataLst>
                <p:tags r:id="rId6"/>
              </p:custDataLst>
            </p:nvPr>
          </p:nvCxnSpPr>
          <p:spPr bwMode="auto">
            <a:xfrm>
              <a:off x="2775726" y="2256862"/>
              <a:ext cx="0" cy="308279"/>
            </a:xfrm>
            <a:prstGeom prst="straightConnector1">
              <a:avLst/>
            </a:prstGeom>
            <a:noFill/>
            <a:ln w="25400" cap="flat" cmpd="sng" algn="ctr">
              <a:solidFill>
                <a:srgbClr val="AB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73AE37D-0625-7F4E-A705-F9BE1AC0FD3B}"/>
                  </a:ext>
                </a:extLst>
              </p:cNvPr>
              <p:cNvSpPr txBox="1"/>
              <p:nvPr>
                <p:custDataLst>
                  <p:tags r:id="rId1"/>
                </p:custDataLst>
              </p:nvPr>
            </p:nvSpPr>
            <p:spPr>
              <a:xfrm>
                <a:off x="201514" y="713170"/>
                <a:ext cx="7880285" cy="37766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0" tIns="0" rIns="0" bIns="0" numCol="1" spcCol="38100" rtlCol="0" anchor="ctr">
                <a:spAutoFit/>
              </a:bodyPr>
              <a:lstStyle/>
              <a:p>
                <a:pPr algn="ctr" defTabSz="825500" hangingPunc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</m:ctrlPr>
                        </m:sSupPr>
                        <m:e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𝟐</m:t>
                          </m:r>
                        </m:e>
                        <m:sup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′</m:t>
                          </m:r>
                        </m:sup>
                      </m:sSup>
                      <m:r>
                        <a:rPr kumimoji="0" lang="en-US" sz="2400" b="1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Helvetica Light"/>
                        </a:rPr>
                        <m:t>𝒔</m:t>
                      </m:r>
                      <m:r>
                        <a:rPr kumimoji="0" lang="en-US" sz="2400" b="1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Helvetica Light"/>
                        </a:rPr>
                        <m:t> </m:t>
                      </m:r>
                      <m:r>
                        <a:rPr kumimoji="0" lang="en-US" sz="2400" b="1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Helvetica Light"/>
                        </a:rPr>
                        <m:t>𝑪𝒐𝒎𝒑</m:t>
                      </m:r>
                      <m:r>
                        <a:rPr kumimoji="0" lang="en-US" sz="2400" b="1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Helvetica Light"/>
                        </a:rPr>
                        <m:t>=</m:t>
                      </m:r>
                      <m:sSup>
                        <m:sSupPr>
                          <m:ctrlP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24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−</m:t>
                              </m:r>
                              <m:r>
                                <a:rPr lang="en-US" sz="24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US" sz="24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𝒏</m:t>
                              </m:r>
                              <m:r>
                                <a:rPr lang="en-US" sz="24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−</m:t>
                              </m:r>
                              <m:r>
                                <a:rPr lang="en-US" sz="24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𝟏</m:t>
                              </m:r>
                            </m:sub>
                          </m:sSub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𝟐</m:t>
                          </m:r>
                        </m:e>
                        <m:sup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𝒏</m:t>
                          </m:r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−</m:t>
                          </m:r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𝟏</m:t>
                          </m:r>
                        </m:sup>
                      </m:sSup>
                      <m:r>
                        <a:rPr kumimoji="0" lang="en-US" sz="2400" b="1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Helvetica Light"/>
                        </a:rPr>
                        <m:t>+ </m:t>
                      </m:r>
                      <m:sSup>
                        <m:sSupPr>
                          <m:ctrlP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US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𝒏</m:t>
                              </m:r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−</m:t>
                              </m:r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𝟐</m:t>
                              </m:r>
                            </m:sub>
                          </m:sSub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𝟐</m:t>
                          </m:r>
                        </m:e>
                        <m:sup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𝒏</m:t>
                          </m:r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−</m:t>
                          </m:r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𝟐</m:t>
                          </m:r>
                        </m:sup>
                      </m:sSup>
                      <m:r>
                        <a:rPr kumimoji="0" lang="en-US" sz="2400" b="1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Helvetica Light"/>
                        </a:rPr>
                        <m:t>+ …+ </m:t>
                      </m:r>
                      <m:sSup>
                        <m:sSupPr>
                          <m:ctrlP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𝟏</m:t>
                              </m:r>
                            </m:sub>
                          </m:sSub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𝟐</m:t>
                          </m:r>
                        </m:e>
                        <m:sup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𝟏</m:t>
                          </m:r>
                        </m:sup>
                      </m:sSup>
                      <m:r>
                        <a:rPr kumimoji="0" lang="en-US" sz="2400" b="1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Helvetica Light"/>
                        </a:rPr>
                        <m:t>+ </m:t>
                      </m:r>
                      <m:sSub>
                        <m:sSubPr>
                          <m:ctrlP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</m:ctrlPr>
                        </m:sSubPr>
                        <m:e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𝒃</m:t>
                          </m:r>
                        </m:e>
                        <m:sub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𝟎</m:t>
                          </m:r>
                        </m:sub>
                      </m:sSub>
                      <m:sSup>
                        <m:sSupPr>
                          <m:ctrl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𝟐</m:t>
                          </m:r>
                        </m:e>
                        <m:sup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𝟎</m:t>
                          </m:r>
                        </m:sup>
                      </m:sSup>
                    </m:oMath>
                  </m:oMathPara>
                </a14:m>
                <a:endParaRPr kumimoji="0" lang="en-US" sz="2200" b="1" i="0" u="none" strike="noStrike" cap="none" spc="0" normalizeH="0" baseline="0" dirty="0">
                  <a:ln>
                    <a:noFill/>
                  </a:ln>
                  <a:solidFill>
                    <a:srgbClr val="0070C0"/>
                  </a:solidFill>
                  <a:effectLst/>
                  <a:uFillTx/>
                  <a:latin typeface="Courier New" panose="02070309020205020404" pitchFamily="49" charset="0"/>
                  <a:cs typeface="Courier New" panose="02070309020205020404" pitchFamily="49" charset="0"/>
                  <a:sym typeface="Helvetica Light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73AE37D-0625-7F4E-A705-F9BE1AC0FD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5"/>
                </p:custDataLst>
              </p:nvPr>
            </p:nvSpPr>
            <p:spPr>
              <a:xfrm>
                <a:off x="201514" y="713170"/>
                <a:ext cx="7880285" cy="377667"/>
              </a:xfrm>
              <a:prstGeom prst="rect">
                <a:avLst/>
              </a:prstGeom>
              <a:blipFill>
                <a:blip r:embed="rId16"/>
                <a:stretch>
                  <a:fillRect l="-1608" t="-10000" b="-3333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CB4CBADA-712E-6C48-8099-1AF4B8DCA318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BC32D93-E672-49E3-9753-E082DA5469BF}"/>
              </a:ext>
            </a:extLst>
          </p:cNvPr>
          <p:cNvPicPr>
            <a:picLocks noChangeAspect="1"/>
          </p:cNvPicPr>
          <p:nvPr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58349" y="1443136"/>
            <a:ext cx="4366723" cy="4510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369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animBg="1"/>
      <p:bldP spid="16" grpId="0"/>
      <p:bldP spid="17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654165D1-2266-9E4F-8FF9-2F78B298F88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06755" y="904714"/>
            <a:ext cx="5245585" cy="541802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9AA1F59F-EA65-8A44-96C0-0168CF3E7CB8}"/>
                  </a:ext>
                </a:extLst>
              </p:cNvPr>
              <p:cNvSpPr>
                <a:spLocks noGrp="1"/>
              </p:cNvSpPr>
              <p:nvPr>
                <p:ph sz="quarter" idx="15"/>
              </p:nvPr>
            </p:nvSpPr>
            <p:spPr>
              <a:xfrm>
                <a:off x="174676" y="1216213"/>
                <a:ext cx="6632079" cy="4953475"/>
              </a:xfr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en-US" sz="2000" dirty="0"/>
                  <a:t>Positive numbers encoded same as unsigned numbers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dirty="0"/>
                  <a:t>All </a:t>
                </a:r>
                <a:r>
                  <a:rPr lang="en-US" dirty="0">
                    <a:solidFill>
                      <a:schemeClr val="accent5"/>
                    </a:solidFill>
                  </a:rPr>
                  <a:t>negative values</a:t>
                </a:r>
                <a:r>
                  <a:rPr lang="en-US" dirty="0"/>
                  <a:t> have a </a:t>
                </a:r>
                <a:r>
                  <a:rPr lang="en-US" dirty="0">
                    <a:solidFill>
                      <a:schemeClr val="accent5"/>
                    </a:solidFill>
                  </a:rPr>
                  <a:t>one in the leftmost bit 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dirty="0"/>
                  <a:t>All </a:t>
                </a:r>
                <a:r>
                  <a:rPr lang="en-US" dirty="0">
                    <a:solidFill>
                      <a:schemeClr val="accent5"/>
                    </a:solidFill>
                  </a:rPr>
                  <a:t>positive values </a:t>
                </a:r>
                <a:r>
                  <a:rPr lang="en-US" dirty="0"/>
                  <a:t>have a </a:t>
                </a:r>
                <a:r>
                  <a:rPr lang="en-US" dirty="0">
                    <a:solidFill>
                      <a:schemeClr val="accent5"/>
                    </a:solidFill>
                  </a:rPr>
                  <a:t>zero in the leftmost bit </a:t>
                </a:r>
              </a:p>
              <a:p>
                <a:pPr lvl="1"/>
                <a:r>
                  <a:rPr lang="en-US" dirty="0"/>
                  <a:t>This implies that 0 is a positive value 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dirty="0">
                    <a:solidFill>
                      <a:srgbClr val="C00000"/>
                    </a:solidFill>
                  </a:rPr>
                  <a:t>Only one zero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2000" b="1" dirty="0"/>
                  <a:t>For n bits, Number range is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pPr>
                      <m:e>
                        <m:r>
                          <a:rPr lang="en-US" sz="20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 −(</m:t>
                        </m:r>
                        <m:r>
                          <a:rPr lang="en-US" sz="20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𝟐</m:t>
                        </m:r>
                      </m:e>
                      <m:sup>
                        <m:r>
                          <a:rPr lang="en-US" sz="20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𝒏</m:t>
                        </m:r>
                        <m:r>
                          <a:rPr lang="en-US" sz="20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−</m:t>
                        </m:r>
                        <m:r>
                          <a:rPr lang="en-US" sz="20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𝟏</m:t>
                        </m:r>
                      </m:sup>
                    </m:sSup>
                  </m:oMath>
                </a14:m>
                <a:r>
                  <a:rPr lang="en-US" sz="2000" b="1" dirty="0">
                    <a:solidFill>
                      <a:srgbClr val="0070C0"/>
                    </a:solidFill>
                  </a:rPr>
                  <a:t>) 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pPr>
                      <m:e>
                        <m:r>
                          <a:rPr lang="en-US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 +(</m:t>
                        </m:r>
                        <m:r>
                          <a:rPr lang="en-US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𝟐</m:t>
                        </m:r>
                      </m:e>
                      <m:sup>
                        <m:r>
                          <a:rPr lang="en-US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𝒏</m:t>
                        </m:r>
                        <m:r>
                          <a:rPr lang="en-US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−</m:t>
                        </m:r>
                        <m:r>
                          <a:rPr lang="en-US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𝟏</m:t>
                        </m:r>
                      </m:sup>
                    </m:sSup>
                  </m:oMath>
                </a14:m>
                <a:r>
                  <a:rPr lang="en-US" sz="2000" b="1" dirty="0">
                    <a:solidFill>
                      <a:srgbClr val="0070C0"/>
                    </a:solidFill>
                  </a:rPr>
                  <a:t> - 1)</a:t>
                </a:r>
                <a:endParaRPr lang="en-US" b="1" dirty="0"/>
              </a:p>
              <a:p>
                <a:pPr lvl="1"/>
                <a:r>
                  <a:rPr lang="en-US" dirty="0"/>
                  <a:t>Negative values </a:t>
                </a:r>
                <a:r>
                  <a:rPr lang="en-US" dirty="0">
                    <a:solidFill>
                      <a:schemeClr val="accent5"/>
                    </a:solidFill>
                  </a:rPr>
                  <a:t>“go 1 further”</a:t>
                </a:r>
                <a:r>
                  <a:rPr lang="en-US" dirty="0"/>
                  <a:t> than the positive values 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dirty="0"/>
                  <a:t>Example: the range for 8 bits:</a:t>
                </a:r>
                <a:br>
                  <a:rPr lang="en-US" dirty="0"/>
                </a:br>
                <a:r>
                  <a:rPr lang="en-US" dirty="0"/>
                  <a:t>	</a:t>
                </a:r>
                <a:r>
                  <a:rPr lang="en-US" b="1" dirty="0"/>
                  <a:t>-128</a:t>
                </a:r>
                <a:r>
                  <a:rPr lang="en-US" dirty="0"/>
                  <a:t>, -127, .. 0, .. 126, </a:t>
                </a:r>
                <a:r>
                  <a:rPr lang="en-US" b="1" dirty="0"/>
                  <a:t>+127 </a:t>
                </a:r>
                <a:endParaRPr lang="en-US" dirty="0"/>
              </a:p>
              <a:p>
                <a:pPr>
                  <a:lnSpc>
                    <a:spcPct val="100000"/>
                  </a:lnSpc>
                </a:pPr>
                <a:r>
                  <a:rPr lang="en-US" dirty="0"/>
                  <a:t>Example  the range for 32 bits:</a:t>
                </a:r>
                <a:br>
                  <a:rPr lang="en-US" dirty="0"/>
                </a:br>
                <a:r>
                  <a:rPr lang="en-US" dirty="0"/>
                  <a:t>	</a:t>
                </a:r>
                <a:r>
                  <a:rPr lang="en-US" b="1" dirty="0"/>
                  <a:t>-2147483648 </a:t>
                </a:r>
                <a:r>
                  <a:rPr lang="en-US" dirty="0"/>
                  <a:t>.. 0, .. </a:t>
                </a:r>
                <a:r>
                  <a:rPr lang="en-US" b="1" dirty="0"/>
                  <a:t>+2147483647 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i="1" dirty="0">
                    <a:solidFill>
                      <a:srgbClr val="0070C0"/>
                    </a:solidFill>
                  </a:rPr>
                  <a:t>Arithmetic is the same as with unsigned binary!  </a:t>
                </a:r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9AA1F59F-EA65-8A44-96C0-0168CF3E7C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5"/>
              </p:nvPr>
            </p:nvSpPr>
            <p:spPr>
              <a:xfrm>
                <a:off x="174676" y="1216213"/>
                <a:ext cx="6632079" cy="4953475"/>
              </a:xfrm>
              <a:blipFill>
                <a:blip r:embed="rId3"/>
                <a:stretch>
                  <a:fillRect l="-763" t="-510" r="-573" b="-765"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56F9CA5F-2E60-F244-B63E-0C5E88081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485" y="193831"/>
            <a:ext cx="10515600" cy="455275"/>
          </a:xfrm>
        </p:spPr>
        <p:txBody>
          <a:bodyPr/>
          <a:lstStyle/>
          <a:p>
            <a:r>
              <a:rPr lang="en-US" dirty="0"/>
              <a:t>2's Complement Signed Integer Method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2C56CC-218D-0240-8B4B-77B4D5C8A90F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614850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5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44">
            <a:extLst>
              <a:ext uri="{FF2B5EF4-FFF2-40B4-BE49-F238E27FC236}">
                <a16:creationId xmlns:a16="http://schemas.microsoft.com/office/drawing/2014/main" id="{E27C2D80-3D2F-E149-A340-3EC3A291F43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48400" y="593619"/>
            <a:ext cx="5562260" cy="622741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C7AAE5-75F6-3A41-85AB-67E22F0331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6574"/>
            <a:ext cx="12280739" cy="404080"/>
          </a:xfrm>
        </p:spPr>
        <p:txBody>
          <a:bodyPr/>
          <a:lstStyle/>
          <a:p>
            <a:r>
              <a:rPr lang="en-US" dirty="0"/>
              <a:t>Summary: Min, Max Values: Unsigned and Two’s Complement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8">
                <a:extLst>
                  <a:ext uri="{FF2B5EF4-FFF2-40B4-BE49-F238E27FC236}">
                    <a16:creationId xmlns:a16="http://schemas.microsoft.com/office/drawing/2014/main" id="{E7D2917F-EB10-E149-B3AB-0083354CA7CF}"/>
                  </a:ext>
                </a:extLst>
              </p:cNvPr>
              <p:cNvSpPr txBox="1">
                <a:spLocks noChangeArrowheads="1"/>
              </p:cNvSpPr>
              <p:nvPr>
                <p:custDataLst>
                  <p:tags r:id="rId1"/>
                </p:custDataLst>
              </p:nvPr>
            </p:nvSpPr>
            <p:spPr>
              <a:xfrm>
                <a:off x="442300" y="784860"/>
                <a:ext cx="5878113" cy="580701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rgbClr val="0070C0"/>
                </a:solidFill>
              </a:ln>
            </p:spPr>
            <p:txBody>
              <a:bodyPr/>
              <a:lstStyle>
                <a:lvl1pPr marL="234950" indent="-23495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tabLst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77850" indent="-223838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tabLst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-233363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tabLst/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60475" indent="-233363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tabLst/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603375" indent="-22225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tabLst/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2400" dirty="0">
                    <a:cs typeface="DejaVu Sans" charset="0"/>
                  </a:rPr>
                  <a:t>Two’s Complement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cs typeface="DejaVu Sans" charset="0"/>
                      </a:rPr>
                      <m:t>→</m:t>
                    </m:r>
                  </m:oMath>
                </a14:m>
                <a:r>
                  <a:rPr lang="en-US" sz="2400" dirty="0">
                    <a:cs typeface="DejaVu Sans" charset="0"/>
                  </a:rPr>
                  <a:t> Unsigned for </a:t>
                </a:r>
                <a:r>
                  <a:rPr lang="en-US" sz="2400" dirty="0">
                    <a:solidFill>
                      <a:schemeClr val="accent5"/>
                    </a:solidFill>
                    <a:cs typeface="DejaVu Sans" charset="0"/>
                  </a:rPr>
                  <a:t>n bits</a:t>
                </a:r>
              </a:p>
              <a:p>
                <a:r>
                  <a:rPr lang="en-US" sz="2400" b="1" dirty="0">
                    <a:solidFill>
                      <a:schemeClr val="accent3"/>
                    </a:solidFill>
                  </a:rPr>
                  <a:t>Unsigned Value Range</a:t>
                </a:r>
              </a:p>
              <a:p>
                <a:pPr marL="354012" lvl="1" indent="0">
                  <a:buNone/>
                  <a:tabLst>
                    <a:tab pos="1598613" algn="l"/>
                    <a:tab pos="2058988" algn="l"/>
                  </a:tabLst>
                </a:pPr>
                <a:r>
                  <a:rPr lang="en-US" sz="2400" b="1" dirty="0" err="1">
                    <a:solidFill>
                      <a:srgbClr val="0070C0"/>
                    </a:solidFill>
                  </a:rPr>
                  <a:t>UMin</a:t>
                </a:r>
                <a:r>
                  <a:rPr lang="en-US" sz="2400" b="1" dirty="0"/>
                  <a:t>	=	</a:t>
                </a:r>
                <a:r>
                  <a:rPr lang="en-US" sz="24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0b</a:t>
                </a:r>
                <a:r>
                  <a:rPr lang="en-US" sz="2400" b="1" dirty="0">
                    <a:solidFill>
                      <a:schemeClr val="accent5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00…00</a:t>
                </a:r>
                <a:br>
                  <a:rPr lang="en-US" sz="2400" b="1" dirty="0"/>
                </a:br>
                <a:r>
                  <a:rPr lang="en-US" sz="2400" b="1" dirty="0">
                    <a:solidFill>
                      <a:srgbClr val="0070C0"/>
                    </a:solidFill>
                  </a:rPr>
                  <a:t>	=	</a:t>
                </a:r>
                <a14:m>
                  <m:oMath xmlns:m="http://schemas.openxmlformats.org/officeDocument/2006/math">
                    <m:r>
                      <a:rPr lang="en-US" sz="2400" b="1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endParaRPr lang="en-US" sz="2400" b="1" dirty="0">
                  <a:solidFill>
                    <a:srgbClr val="0070C0"/>
                  </a:solidFill>
                </a:endParaRPr>
              </a:p>
              <a:p>
                <a:pPr marL="354012" lvl="1" indent="0">
                  <a:spcBef>
                    <a:spcPts val="1200"/>
                  </a:spcBef>
                  <a:buNone/>
                  <a:tabLst>
                    <a:tab pos="1598613" algn="l"/>
                    <a:tab pos="2058988" algn="l"/>
                  </a:tabLst>
                </a:pPr>
                <a:r>
                  <a:rPr lang="en-US" sz="2400" b="1" dirty="0" err="1">
                    <a:solidFill>
                      <a:srgbClr val="0070C0"/>
                    </a:solidFill>
                  </a:rPr>
                  <a:t>UMax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 </a:t>
                </a:r>
                <a:r>
                  <a:rPr lang="en-US" sz="2400" b="1" dirty="0"/>
                  <a:t>	=	</a:t>
                </a:r>
                <a:r>
                  <a:rPr lang="en-US" sz="24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0b</a:t>
                </a:r>
                <a:r>
                  <a:rPr lang="en-US" sz="2400" b="1" dirty="0">
                    <a:solidFill>
                      <a:schemeClr val="accent5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11…11</a:t>
                </a:r>
                <a:br>
                  <a:rPr lang="en-US" sz="2400" b="1" dirty="0"/>
                </a:br>
                <a:r>
                  <a:rPr lang="en-US" sz="2400" b="1" dirty="0"/>
                  <a:t>	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=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US" sz="24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sup>
                    </m:sSup>
                    <m:r>
                      <a:rPr lang="en-US" sz="24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endParaRPr lang="en-US" sz="2400" b="1" dirty="0">
                  <a:solidFill>
                    <a:srgbClr val="0070C0"/>
                  </a:solidFill>
                </a:endParaRPr>
              </a:p>
              <a:p>
                <a:endParaRPr lang="en-US" sz="2400" b="1" dirty="0">
                  <a:solidFill>
                    <a:schemeClr val="accent1"/>
                  </a:solidFill>
                </a:endParaRPr>
              </a:p>
              <a:p>
                <a:r>
                  <a:rPr lang="en-US" sz="2400" b="1" dirty="0">
                    <a:solidFill>
                      <a:schemeClr val="accent1"/>
                    </a:solidFill>
                  </a:rPr>
                  <a:t>Two’s Complement Range</a:t>
                </a:r>
              </a:p>
              <a:p>
                <a:pPr marL="354012" lvl="1" indent="0">
                  <a:buNone/>
                  <a:tabLst>
                    <a:tab pos="1598613" algn="l"/>
                    <a:tab pos="2058988" algn="l"/>
                  </a:tabLst>
                </a:pPr>
                <a:r>
                  <a:rPr lang="en-US" sz="2400" b="1" dirty="0" err="1">
                    <a:solidFill>
                      <a:srgbClr val="0070C0"/>
                    </a:solidFill>
                  </a:rPr>
                  <a:t>SMin</a:t>
                </a:r>
                <a:r>
                  <a:rPr lang="en-US" sz="2400" b="1" dirty="0"/>
                  <a:t>	=	</a:t>
                </a:r>
                <a:r>
                  <a:rPr lang="en-US" sz="24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0b</a:t>
                </a:r>
                <a:r>
                  <a:rPr lang="en-US" sz="2400" b="1" dirty="0">
                    <a:solidFill>
                      <a:schemeClr val="accent5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1</a:t>
                </a:r>
                <a:r>
                  <a:rPr lang="en-US" sz="2400" b="1" dirty="0">
                    <a:solidFill>
                      <a:schemeClr val="accent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0…00</a:t>
                </a:r>
                <a:br>
                  <a:rPr lang="en-US" sz="2400" b="1" dirty="0"/>
                </a:br>
                <a:r>
                  <a:rPr lang="en-US" sz="2400" b="1" dirty="0"/>
                  <a:t>	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=	</a:t>
                </a:r>
                <a14:m>
                  <m:oMath xmlns:m="http://schemas.openxmlformats.org/officeDocument/2006/math">
                    <m:r>
                      <a:rPr lang="en-US" sz="2400" b="1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2400" b="1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US" sz="2400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lang="en-US" sz="2400" b="1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1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</m:oMath>
                </a14:m>
                <a:endParaRPr lang="en-US" sz="2400" b="1" dirty="0"/>
              </a:p>
              <a:p>
                <a:pPr marL="354012" lvl="1" indent="0">
                  <a:spcBef>
                    <a:spcPts val="1200"/>
                  </a:spcBef>
                  <a:buNone/>
                  <a:tabLst>
                    <a:tab pos="1598613" algn="l"/>
                    <a:tab pos="2058988" algn="l"/>
                  </a:tabLst>
                </a:pPr>
                <a:r>
                  <a:rPr lang="en-US" sz="2400" b="1" dirty="0" err="1">
                    <a:solidFill>
                      <a:srgbClr val="0070C0"/>
                    </a:solidFill>
                  </a:rPr>
                  <a:t>SMax</a:t>
                </a:r>
                <a:r>
                  <a:rPr lang="en-US" sz="2400" b="1" dirty="0"/>
                  <a:t>	=	</a:t>
                </a:r>
                <a:r>
                  <a:rPr lang="en-US" sz="24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0b</a:t>
                </a:r>
                <a:r>
                  <a:rPr lang="en-US" sz="2400" b="1" dirty="0">
                    <a:solidFill>
                      <a:schemeClr val="accent5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</a:t>
                </a:r>
                <a:r>
                  <a:rPr lang="en-US" sz="24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1…11</a:t>
                </a:r>
                <a:br>
                  <a:rPr lang="en-US" sz="2400" b="1" dirty="0"/>
                </a:br>
                <a:r>
                  <a:rPr lang="en-US" sz="2400" b="1" dirty="0"/>
                  <a:t>	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=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1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US" sz="2400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lang="en-US" sz="2400" b="1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1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  <m:r>
                      <a:rPr lang="en-US" sz="2400" b="1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1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4" name="Rectangle 38">
                <a:extLst>
                  <a:ext uri="{FF2B5EF4-FFF2-40B4-BE49-F238E27FC236}">
                    <a16:creationId xmlns:a16="http://schemas.microsoft.com/office/drawing/2014/main" id="{E7D2917F-EB10-E149-B3AB-0083354CA7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4"/>
                </p:custDataLst>
              </p:nvPr>
            </p:nvSpPr>
            <p:spPr>
              <a:xfrm>
                <a:off x="442300" y="784860"/>
                <a:ext cx="5878113" cy="5807012"/>
              </a:xfrm>
              <a:prstGeom prst="rect">
                <a:avLst/>
              </a:prstGeom>
              <a:blipFill>
                <a:blip r:embed="rId5"/>
                <a:stretch>
                  <a:fillRect l="-1505" t="-218"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C72F2115-E36B-F540-8124-EAEFBD38F29B}"/>
              </a:ext>
            </a:extLst>
          </p:cNvPr>
          <p:cNvSpPr txBox="1"/>
          <p:nvPr/>
        </p:nvSpPr>
        <p:spPr>
          <a:xfrm>
            <a:off x="9791700" y="650654"/>
            <a:ext cx="986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For n=4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6E59C0-F90A-AA4B-8DDD-9F2FBE644702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240211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bldLvl="2"/>
      <p:bldP spid="6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1C392C5-A98A-8348-B233-1C796D899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7" y="79997"/>
            <a:ext cx="11374294" cy="715294"/>
          </a:xfrm>
        </p:spPr>
        <p:txBody>
          <a:bodyPr/>
          <a:lstStyle/>
          <a:p>
            <a:r>
              <a:rPr lang="en-US" dirty="0"/>
              <a:t>Negation Of a Two’s Complement Number  (Method 1)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5EDD56E-3590-F041-AE67-AF8A7D9958F2}"/>
              </a:ext>
            </a:extLst>
          </p:cNvPr>
          <p:cNvGrpSpPr/>
          <p:nvPr/>
        </p:nvGrpSpPr>
        <p:grpSpPr>
          <a:xfrm>
            <a:off x="830260" y="1241082"/>
            <a:ext cx="2945037" cy="2246769"/>
            <a:chOff x="808264" y="1020535"/>
            <a:chExt cx="2945037" cy="224676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16337B7-1EA4-A14E-A6C8-6F24B817CF90}"/>
                </a:ext>
              </a:extLst>
            </p:cNvPr>
            <p:cNvSpPr txBox="1"/>
            <p:nvPr/>
          </p:nvSpPr>
          <p:spPr>
            <a:xfrm>
              <a:off x="808264" y="1020535"/>
              <a:ext cx="2945037" cy="2246769"/>
            </a:xfrm>
            <a:prstGeom prst="rect">
              <a:avLst/>
            </a:prstGeom>
            <a:noFill/>
            <a:ln w="34925">
              <a:solidFill>
                <a:schemeClr val="accent5">
                  <a:alpha val="9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7 = 0111</a:t>
              </a:r>
            </a:p>
            <a:p>
              <a:endParaRPr lang="en-US" sz="2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invert = 1000</a:t>
              </a:r>
            </a:p>
            <a:p>
              <a:r>
                <a:rPr lang="en-US" sz="2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add 1  +    1</a:t>
              </a:r>
            </a:p>
            <a:p>
              <a:r>
                <a:rPr lang="en-US" sz="2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-7   1001 </a:t>
              </a: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40A42144-8A70-1949-A858-EAD30710E001}"/>
                </a:ext>
              </a:extLst>
            </p:cNvPr>
            <p:cNvCxnSpPr>
              <a:cxnSpLocks/>
            </p:cNvCxnSpPr>
            <p:nvPr/>
          </p:nvCxnSpPr>
          <p:spPr>
            <a:xfrm>
              <a:off x="3347357" y="1469572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BEA7D34C-624B-A049-A41A-30F457B84571}"/>
                </a:ext>
              </a:extLst>
            </p:cNvPr>
            <p:cNvCxnSpPr>
              <a:cxnSpLocks/>
            </p:cNvCxnSpPr>
            <p:nvPr/>
          </p:nvCxnSpPr>
          <p:spPr>
            <a:xfrm>
              <a:off x="3132364" y="1469572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E86208E3-E79B-374B-9E47-8210402B142E}"/>
                </a:ext>
              </a:extLst>
            </p:cNvPr>
            <p:cNvCxnSpPr>
              <a:cxnSpLocks/>
            </p:cNvCxnSpPr>
            <p:nvPr/>
          </p:nvCxnSpPr>
          <p:spPr>
            <a:xfrm>
              <a:off x="2936421" y="1469572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5CC01838-51DB-794B-A5E6-FB124F783747}"/>
                </a:ext>
              </a:extLst>
            </p:cNvPr>
            <p:cNvCxnSpPr>
              <a:cxnSpLocks/>
            </p:cNvCxnSpPr>
            <p:nvPr/>
          </p:nvCxnSpPr>
          <p:spPr>
            <a:xfrm>
              <a:off x="2740479" y="1469572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90A2757D-5219-FA4F-8556-86E11A0766BE}"/>
                </a:ext>
              </a:extLst>
            </p:cNvPr>
            <p:cNvCxnSpPr>
              <a:cxnSpLocks/>
            </p:cNvCxnSpPr>
            <p:nvPr/>
          </p:nvCxnSpPr>
          <p:spPr>
            <a:xfrm>
              <a:off x="2411573" y="2784022"/>
              <a:ext cx="1049696" cy="0"/>
            </a:xfrm>
            <a:prstGeom prst="line">
              <a:avLst/>
            </a:prstGeom>
            <a:ln w="28575">
              <a:solidFill>
                <a:schemeClr val="accent5">
                  <a:alpha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388653F-6866-3340-B96E-5F4E13E1E89F}"/>
              </a:ext>
            </a:extLst>
          </p:cNvPr>
          <p:cNvGrpSpPr/>
          <p:nvPr/>
        </p:nvGrpSpPr>
        <p:grpSpPr>
          <a:xfrm>
            <a:off x="8146289" y="2119242"/>
            <a:ext cx="3070071" cy="1384995"/>
            <a:chOff x="573921" y="3716341"/>
            <a:chExt cx="3070071" cy="1384995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46A1A6C-82F0-9843-B594-454FAC8911DB}"/>
                </a:ext>
              </a:extLst>
            </p:cNvPr>
            <p:cNvSpPr txBox="1"/>
            <p:nvPr/>
          </p:nvSpPr>
          <p:spPr>
            <a:xfrm>
              <a:off x="573921" y="3716341"/>
              <a:ext cx="3070071" cy="1384995"/>
            </a:xfrm>
            <a:prstGeom prst="rect">
              <a:avLst/>
            </a:prstGeom>
            <a:noFill/>
            <a:ln w="41275">
              <a:solidFill>
                <a:schemeClr val="accent5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7 =		 0111</a:t>
              </a:r>
            </a:p>
            <a:p>
              <a:r>
                <a:rPr lang="en-US" sz="2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-7 =   +  </a:t>
              </a:r>
              <a:r>
                <a:rPr lang="en-US" sz="12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1001</a:t>
              </a:r>
            </a:p>
            <a:p>
              <a:r>
                <a:rPr lang="en-US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(discard carry)</a:t>
              </a:r>
              <a:r>
                <a:rPr lang="en-US" sz="2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0000</a:t>
              </a:r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4DA589E-F76B-8D44-BF1E-213655F93A9D}"/>
                </a:ext>
              </a:extLst>
            </p:cNvPr>
            <p:cNvCxnSpPr>
              <a:cxnSpLocks/>
            </p:cNvCxnSpPr>
            <p:nvPr/>
          </p:nvCxnSpPr>
          <p:spPr>
            <a:xfrm>
              <a:off x="2506436" y="4659086"/>
              <a:ext cx="1049696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D2D3DC00-53F9-4B44-AF86-38FC3B4F4722}"/>
              </a:ext>
            </a:extLst>
          </p:cNvPr>
          <p:cNvGrpSpPr/>
          <p:nvPr/>
        </p:nvGrpSpPr>
        <p:grpSpPr>
          <a:xfrm>
            <a:off x="4264904" y="1245005"/>
            <a:ext cx="2945037" cy="2246769"/>
            <a:chOff x="808264" y="1020535"/>
            <a:chExt cx="2945037" cy="2246769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2C1F17C-E1C7-C94E-AF0D-08D63D0EA85A}"/>
                </a:ext>
              </a:extLst>
            </p:cNvPr>
            <p:cNvSpPr txBox="1"/>
            <p:nvPr/>
          </p:nvSpPr>
          <p:spPr>
            <a:xfrm>
              <a:off x="808264" y="1020535"/>
              <a:ext cx="2945037" cy="2246769"/>
            </a:xfrm>
            <a:prstGeom prst="rect">
              <a:avLst/>
            </a:prstGeom>
            <a:noFill/>
            <a:ln w="34925">
              <a:solidFill>
                <a:schemeClr val="accent5">
                  <a:alpha val="9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-7 = 1001</a:t>
              </a:r>
            </a:p>
            <a:p>
              <a:endParaRPr lang="en-US" sz="2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invert = 0110</a:t>
              </a:r>
            </a:p>
            <a:p>
              <a:r>
                <a:rPr lang="en-US" sz="2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add 1  +    1</a:t>
              </a:r>
            </a:p>
            <a:p>
              <a:r>
                <a:rPr lang="en-US" sz="2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7   0111 </a:t>
              </a:r>
            </a:p>
          </p:txBody>
        </p: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076FE447-6340-2849-BB02-5468EB9B1B28}"/>
                </a:ext>
              </a:extLst>
            </p:cNvPr>
            <p:cNvCxnSpPr>
              <a:cxnSpLocks/>
            </p:cNvCxnSpPr>
            <p:nvPr/>
          </p:nvCxnSpPr>
          <p:spPr>
            <a:xfrm>
              <a:off x="3347357" y="1469572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DA59A946-474E-0B43-BDFF-0C16F3F6472D}"/>
                </a:ext>
              </a:extLst>
            </p:cNvPr>
            <p:cNvCxnSpPr>
              <a:cxnSpLocks/>
            </p:cNvCxnSpPr>
            <p:nvPr/>
          </p:nvCxnSpPr>
          <p:spPr>
            <a:xfrm>
              <a:off x="3132364" y="1469572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D942BD5C-2FA0-FF43-BC9F-651E194E9083}"/>
                </a:ext>
              </a:extLst>
            </p:cNvPr>
            <p:cNvCxnSpPr>
              <a:cxnSpLocks/>
            </p:cNvCxnSpPr>
            <p:nvPr/>
          </p:nvCxnSpPr>
          <p:spPr>
            <a:xfrm>
              <a:off x="2936421" y="1469572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93CC0A46-5E61-D447-985B-E84CEDE68424}"/>
                </a:ext>
              </a:extLst>
            </p:cNvPr>
            <p:cNvCxnSpPr>
              <a:cxnSpLocks/>
            </p:cNvCxnSpPr>
            <p:nvPr/>
          </p:nvCxnSpPr>
          <p:spPr>
            <a:xfrm>
              <a:off x="2740479" y="1469572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016F50C8-5AC6-6749-9B3C-5A03EA7B1669}"/>
                </a:ext>
              </a:extLst>
            </p:cNvPr>
            <p:cNvCxnSpPr>
              <a:cxnSpLocks/>
            </p:cNvCxnSpPr>
            <p:nvPr/>
          </p:nvCxnSpPr>
          <p:spPr>
            <a:xfrm>
              <a:off x="2411573" y="2784022"/>
              <a:ext cx="1049696" cy="0"/>
            </a:xfrm>
            <a:prstGeom prst="line">
              <a:avLst/>
            </a:prstGeom>
            <a:ln w="28575">
              <a:solidFill>
                <a:schemeClr val="accent5">
                  <a:alpha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C1939027-CB0A-1A41-B910-0494494F5806}"/>
              </a:ext>
            </a:extLst>
          </p:cNvPr>
          <p:cNvGrpSpPr/>
          <p:nvPr/>
        </p:nvGrpSpPr>
        <p:grpSpPr>
          <a:xfrm>
            <a:off x="808264" y="3915570"/>
            <a:ext cx="2945037" cy="2246769"/>
            <a:chOff x="808264" y="1020535"/>
            <a:chExt cx="2945037" cy="2246769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0B524C5B-D387-9745-832D-D0189D192BF0}"/>
                </a:ext>
              </a:extLst>
            </p:cNvPr>
            <p:cNvSpPr txBox="1"/>
            <p:nvPr/>
          </p:nvSpPr>
          <p:spPr>
            <a:xfrm>
              <a:off x="808264" y="1020535"/>
              <a:ext cx="2945037" cy="2246769"/>
            </a:xfrm>
            <a:prstGeom prst="rect">
              <a:avLst/>
            </a:prstGeom>
            <a:noFill/>
            <a:ln w="34925">
              <a:solidFill>
                <a:srgbClr val="00B050">
                  <a:alpha val="95000"/>
                </a:srgb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1 = 0001</a:t>
              </a:r>
            </a:p>
            <a:p>
              <a:endParaRPr lang="en-US" sz="2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invert = 1110</a:t>
              </a:r>
            </a:p>
            <a:p>
              <a:r>
                <a:rPr lang="en-US" sz="2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add 1  +    1</a:t>
              </a:r>
            </a:p>
            <a:p>
              <a:r>
                <a:rPr lang="en-US" sz="2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-1   1111 </a:t>
              </a:r>
            </a:p>
          </p:txBody>
        </p: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0BE85F34-11C1-9847-A417-1833DD1DC8FC}"/>
                </a:ext>
              </a:extLst>
            </p:cNvPr>
            <p:cNvCxnSpPr>
              <a:cxnSpLocks/>
            </p:cNvCxnSpPr>
            <p:nvPr/>
          </p:nvCxnSpPr>
          <p:spPr>
            <a:xfrm>
              <a:off x="3347357" y="1469572"/>
              <a:ext cx="0" cy="522514"/>
            </a:xfrm>
            <a:prstGeom prst="straightConnector1">
              <a:avLst/>
            </a:prstGeom>
            <a:ln w="25400">
              <a:solidFill>
                <a:srgbClr val="00B050">
                  <a:alpha val="95000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1B147AAF-DCAA-284E-9E0F-58863DEA30D1}"/>
                </a:ext>
              </a:extLst>
            </p:cNvPr>
            <p:cNvCxnSpPr>
              <a:cxnSpLocks/>
            </p:cNvCxnSpPr>
            <p:nvPr/>
          </p:nvCxnSpPr>
          <p:spPr>
            <a:xfrm>
              <a:off x="3132364" y="1469572"/>
              <a:ext cx="0" cy="522514"/>
            </a:xfrm>
            <a:prstGeom prst="straightConnector1">
              <a:avLst/>
            </a:prstGeom>
            <a:ln w="25400">
              <a:solidFill>
                <a:srgbClr val="00B050">
                  <a:alpha val="95000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5388B46C-51BC-B24F-A137-31A83C580F8C}"/>
                </a:ext>
              </a:extLst>
            </p:cNvPr>
            <p:cNvCxnSpPr>
              <a:cxnSpLocks/>
            </p:cNvCxnSpPr>
            <p:nvPr/>
          </p:nvCxnSpPr>
          <p:spPr>
            <a:xfrm>
              <a:off x="2936421" y="1469572"/>
              <a:ext cx="0" cy="522514"/>
            </a:xfrm>
            <a:prstGeom prst="straightConnector1">
              <a:avLst/>
            </a:prstGeom>
            <a:ln w="25400">
              <a:solidFill>
                <a:srgbClr val="00B050">
                  <a:alpha val="95000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5B2FDB11-5CB2-8344-9CA0-20329FB36538}"/>
                </a:ext>
              </a:extLst>
            </p:cNvPr>
            <p:cNvCxnSpPr>
              <a:cxnSpLocks/>
            </p:cNvCxnSpPr>
            <p:nvPr/>
          </p:nvCxnSpPr>
          <p:spPr>
            <a:xfrm>
              <a:off x="2740479" y="1469572"/>
              <a:ext cx="0" cy="522514"/>
            </a:xfrm>
            <a:prstGeom prst="straightConnector1">
              <a:avLst/>
            </a:prstGeom>
            <a:ln w="25400">
              <a:solidFill>
                <a:srgbClr val="00B050">
                  <a:alpha val="95000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0917BFD7-4461-4E4B-9B63-A68A9CECB174}"/>
                </a:ext>
              </a:extLst>
            </p:cNvPr>
            <p:cNvCxnSpPr>
              <a:cxnSpLocks/>
            </p:cNvCxnSpPr>
            <p:nvPr/>
          </p:nvCxnSpPr>
          <p:spPr>
            <a:xfrm>
              <a:off x="2411573" y="2784022"/>
              <a:ext cx="1049696" cy="0"/>
            </a:xfrm>
            <a:prstGeom prst="line">
              <a:avLst/>
            </a:prstGeom>
            <a:ln w="28575">
              <a:solidFill>
                <a:srgbClr val="00B050">
                  <a:alpha val="95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088CB3C4-1EEE-7D44-B837-9820FF99C23A}"/>
              </a:ext>
            </a:extLst>
          </p:cNvPr>
          <p:cNvGrpSpPr/>
          <p:nvPr/>
        </p:nvGrpSpPr>
        <p:grpSpPr>
          <a:xfrm>
            <a:off x="4313614" y="3907405"/>
            <a:ext cx="2945037" cy="2246769"/>
            <a:chOff x="808264" y="1020535"/>
            <a:chExt cx="2945037" cy="2246769"/>
          </a:xfrm>
        </p:grpSpPr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C7A8DBFB-2E99-DE46-BE1F-74DD9B4ECAEF}"/>
                </a:ext>
              </a:extLst>
            </p:cNvPr>
            <p:cNvSpPr txBox="1"/>
            <p:nvPr/>
          </p:nvSpPr>
          <p:spPr>
            <a:xfrm>
              <a:off x="808264" y="1020535"/>
              <a:ext cx="2945037" cy="2246769"/>
            </a:xfrm>
            <a:prstGeom prst="rect">
              <a:avLst/>
            </a:prstGeom>
            <a:noFill/>
            <a:ln w="34925">
              <a:solidFill>
                <a:srgbClr val="00B050">
                  <a:alpha val="95000"/>
                </a:srgb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-1 = 1111</a:t>
              </a:r>
            </a:p>
            <a:p>
              <a:endParaRPr lang="en-US" sz="2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invert = 0000</a:t>
              </a:r>
            </a:p>
            <a:p>
              <a:r>
                <a:rPr lang="en-US" sz="2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add 1  +    1</a:t>
              </a:r>
            </a:p>
            <a:p>
              <a:r>
                <a:rPr lang="en-US" sz="2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1   0001 </a:t>
              </a:r>
            </a:p>
          </p:txBody>
        </p: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BA2DAA44-ACB3-E343-B609-9AB4B64ADFAB}"/>
                </a:ext>
              </a:extLst>
            </p:cNvPr>
            <p:cNvCxnSpPr>
              <a:cxnSpLocks/>
            </p:cNvCxnSpPr>
            <p:nvPr/>
          </p:nvCxnSpPr>
          <p:spPr>
            <a:xfrm>
              <a:off x="3347357" y="1469572"/>
              <a:ext cx="0" cy="522514"/>
            </a:xfrm>
            <a:prstGeom prst="straightConnector1">
              <a:avLst/>
            </a:prstGeom>
            <a:ln w="25400">
              <a:solidFill>
                <a:srgbClr val="00B050">
                  <a:alpha val="95000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0A133C86-A470-6D43-921A-9D2759CFA243}"/>
                </a:ext>
              </a:extLst>
            </p:cNvPr>
            <p:cNvCxnSpPr>
              <a:cxnSpLocks/>
            </p:cNvCxnSpPr>
            <p:nvPr/>
          </p:nvCxnSpPr>
          <p:spPr>
            <a:xfrm>
              <a:off x="3132364" y="1469572"/>
              <a:ext cx="0" cy="522514"/>
            </a:xfrm>
            <a:prstGeom prst="straightConnector1">
              <a:avLst/>
            </a:prstGeom>
            <a:ln w="25400">
              <a:solidFill>
                <a:srgbClr val="00B050">
                  <a:alpha val="95000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0AACE833-7C66-0041-AA4C-9FFFFCFBE6B5}"/>
                </a:ext>
              </a:extLst>
            </p:cNvPr>
            <p:cNvCxnSpPr>
              <a:cxnSpLocks/>
            </p:cNvCxnSpPr>
            <p:nvPr/>
          </p:nvCxnSpPr>
          <p:spPr>
            <a:xfrm>
              <a:off x="2936421" y="1469572"/>
              <a:ext cx="0" cy="522514"/>
            </a:xfrm>
            <a:prstGeom prst="straightConnector1">
              <a:avLst/>
            </a:prstGeom>
            <a:ln w="25400">
              <a:solidFill>
                <a:srgbClr val="00B050">
                  <a:alpha val="95000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029A4A60-DBA5-4044-9136-A3989166D681}"/>
                </a:ext>
              </a:extLst>
            </p:cNvPr>
            <p:cNvCxnSpPr>
              <a:cxnSpLocks/>
            </p:cNvCxnSpPr>
            <p:nvPr/>
          </p:nvCxnSpPr>
          <p:spPr>
            <a:xfrm>
              <a:off x="2740479" y="1469572"/>
              <a:ext cx="0" cy="522514"/>
            </a:xfrm>
            <a:prstGeom prst="straightConnector1">
              <a:avLst/>
            </a:prstGeom>
            <a:ln w="25400">
              <a:solidFill>
                <a:srgbClr val="00B050">
                  <a:alpha val="95000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E449038C-E287-E146-8599-EFF778481819}"/>
                </a:ext>
              </a:extLst>
            </p:cNvPr>
            <p:cNvCxnSpPr>
              <a:cxnSpLocks/>
            </p:cNvCxnSpPr>
            <p:nvPr/>
          </p:nvCxnSpPr>
          <p:spPr>
            <a:xfrm>
              <a:off x="2411573" y="2784022"/>
              <a:ext cx="1049696" cy="0"/>
            </a:xfrm>
            <a:prstGeom prst="line">
              <a:avLst/>
            </a:prstGeom>
            <a:ln w="28575">
              <a:solidFill>
                <a:srgbClr val="00B050">
                  <a:alpha val="95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6" name="Rounded Rectangular Callout 75">
            <a:extLst>
              <a:ext uri="{FF2B5EF4-FFF2-40B4-BE49-F238E27FC236}">
                <a16:creationId xmlns:a16="http://schemas.microsoft.com/office/drawing/2014/main" id="{66EEEED7-DE10-094C-B0E3-7800BBBF01EC}"/>
              </a:ext>
            </a:extLst>
          </p:cNvPr>
          <p:cNvSpPr/>
          <p:nvPr>
            <p:custDataLst>
              <p:tags r:id="rId1"/>
            </p:custDataLst>
          </p:nvPr>
        </p:nvSpPr>
        <p:spPr bwMode="auto">
          <a:xfrm>
            <a:off x="8320800" y="1111560"/>
            <a:ext cx="2675476" cy="490159"/>
          </a:xfrm>
          <a:prstGeom prst="wedgeRoundRectCallout">
            <a:avLst>
              <a:gd name="adj1" fmla="val 17357"/>
              <a:gd name="adj2" fmla="val -48205"/>
              <a:gd name="adj3" fmla="val 16667"/>
            </a:avLst>
          </a:prstGeom>
          <a:solidFill>
            <a:schemeClr val="bg1">
              <a:lumMod val="95000"/>
            </a:schemeClr>
          </a:solidFill>
          <a:ln w="508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4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-x == ~x + 1;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accent5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735924A-BFD4-3B4F-A226-1D4F1CE08A1D}"/>
              </a:ext>
            </a:extLst>
          </p:cNvPr>
          <p:cNvGrpSpPr/>
          <p:nvPr/>
        </p:nvGrpSpPr>
        <p:grpSpPr>
          <a:xfrm>
            <a:off x="7729827" y="3915570"/>
            <a:ext cx="4128053" cy="2246769"/>
            <a:chOff x="7729827" y="3915570"/>
            <a:chExt cx="4128053" cy="2246769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EBAE5C74-4124-5646-B022-C1DCDFD45252}"/>
                </a:ext>
              </a:extLst>
            </p:cNvPr>
            <p:cNvSpPr txBox="1"/>
            <p:nvPr/>
          </p:nvSpPr>
          <p:spPr>
            <a:xfrm>
              <a:off x="7729827" y="3915570"/>
              <a:ext cx="4128053" cy="2246769"/>
            </a:xfrm>
            <a:prstGeom prst="rect">
              <a:avLst/>
            </a:prstGeom>
            <a:noFill/>
            <a:ln w="34925">
              <a:solidFill>
                <a:srgbClr val="FF0000">
                  <a:alpha val="95000"/>
                </a:srgb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    -</a:t>
              </a:r>
              <a:r>
                <a:rPr lang="en-US" sz="2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8 = 1000</a:t>
              </a:r>
            </a:p>
            <a:p>
              <a:endParaRPr lang="en-US" sz="2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invert = 0111</a:t>
              </a:r>
            </a:p>
            <a:p>
              <a:r>
                <a:rPr lang="en-US" sz="2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add 1  +    1</a:t>
              </a:r>
            </a:p>
            <a:p>
              <a:r>
                <a:rPr lang="en-US" sz="2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-8   1000 </a:t>
              </a:r>
              <a:r>
                <a:rPr lang="en-US" sz="28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oops! </a:t>
              </a:r>
            </a:p>
          </p:txBody>
        </p: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EAC80F0-164C-384A-8475-E136FD51B998}"/>
                </a:ext>
              </a:extLst>
            </p:cNvPr>
            <p:cNvCxnSpPr>
              <a:cxnSpLocks/>
            </p:cNvCxnSpPr>
            <p:nvPr/>
          </p:nvCxnSpPr>
          <p:spPr>
            <a:xfrm>
              <a:off x="9481611" y="5256280"/>
              <a:ext cx="1049696" cy="0"/>
            </a:xfrm>
            <a:prstGeom prst="line">
              <a:avLst/>
            </a:prstGeom>
            <a:ln w="28575">
              <a:solidFill>
                <a:srgbClr val="FF0000">
                  <a:alpha val="95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1C93A1A6-196A-9F44-A1DA-E935E6318EBC}"/>
                </a:ext>
              </a:extLst>
            </p:cNvPr>
            <p:cNvCxnSpPr>
              <a:cxnSpLocks/>
            </p:cNvCxnSpPr>
            <p:nvPr/>
          </p:nvCxnSpPr>
          <p:spPr>
            <a:xfrm>
              <a:off x="10265416" y="4364607"/>
              <a:ext cx="0" cy="522514"/>
            </a:xfrm>
            <a:prstGeom prst="straightConnector1">
              <a:avLst/>
            </a:prstGeom>
            <a:ln w="25400">
              <a:solidFill>
                <a:srgbClr val="FF0000">
                  <a:alpha val="95000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9629D250-7BF0-FF4D-A5C9-9741D11D6080}"/>
                </a:ext>
              </a:extLst>
            </p:cNvPr>
            <p:cNvCxnSpPr>
              <a:cxnSpLocks/>
            </p:cNvCxnSpPr>
            <p:nvPr/>
          </p:nvCxnSpPr>
          <p:spPr>
            <a:xfrm>
              <a:off x="10050423" y="4364607"/>
              <a:ext cx="0" cy="522514"/>
            </a:xfrm>
            <a:prstGeom prst="straightConnector1">
              <a:avLst/>
            </a:prstGeom>
            <a:ln w="25400">
              <a:solidFill>
                <a:srgbClr val="FF0000">
                  <a:alpha val="95000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DB353BCD-8E02-1C42-B84C-5E177E966BE2}"/>
                </a:ext>
              </a:extLst>
            </p:cNvPr>
            <p:cNvCxnSpPr>
              <a:cxnSpLocks/>
            </p:cNvCxnSpPr>
            <p:nvPr/>
          </p:nvCxnSpPr>
          <p:spPr>
            <a:xfrm>
              <a:off x="9854480" y="4364607"/>
              <a:ext cx="0" cy="522514"/>
            </a:xfrm>
            <a:prstGeom prst="straightConnector1">
              <a:avLst/>
            </a:prstGeom>
            <a:ln w="25400">
              <a:solidFill>
                <a:srgbClr val="FF0000">
                  <a:alpha val="95000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8CDE8186-501B-6D40-9231-C20668809464}"/>
                </a:ext>
              </a:extLst>
            </p:cNvPr>
            <p:cNvCxnSpPr>
              <a:cxnSpLocks/>
            </p:cNvCxnSpPr>
            <p:nvPr/>
          </p:nvCxnSpPr>
          <p:spPr>
            <a:xfrm>
              <a:off x="9658538" y="4364607"/>
              <a:ext cx="0" cy="522514"/>
            </a:xfrm>
            <a:prstGeom prst="straightConnector1">
              <a:avLst/>
            </a:prstGeom>
            <a:ln w="25400">
              <a:solidFill>
                <a:srgbClr val="FF0000">
                  <a:alpha val="95000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D6E923F1-F077-D149-9220-C87FA46E8CF8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268816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 animBg="1"/>
      <p:bldP spid="43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5421" y="119999"/>
            <a:ext cx="11136850" cy="557875"/>
          </a:xfrm>
        </p:spPr>
        <p:txBody>
          <a:bodyPr>
            <a:normAutofit/>
          </a:bodyPr>
          <a:lstStyle/>
          <a:p>
            <a:r>
              <a:rPr lang="en-US" dirty="0"/>
              <a:t>Negation of a Two’s Complement Number (Method 2)</a:t>
            </a:r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F6A27006-7D9E-6049-A4E2-C0C82E0FBD81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79332" y="729264"/>
            <a:ext cx="10578392" cy="904771"/>
          </a:xfrm>
        </p:spPr>
        <p:txBody>
          <a:bodyPr/>
          <a:lstStyle/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2400" b="1" dirty="0">
                <a:solidFill>
                  <a:srgbClr val="0070C0"/>
                </a:solidFill>
              </a:rPr>
              <a:t>copy unchanged</a:t>
            </a:r>
            <a:r>
              <a:rPr lang="en-US" sz="2400" dirty="0"/>
              <a:t> right most bit containing a 1 and all the 0's to its right</a:t>
            </a:r>
            <a:endParaRPr lang="en-US" sz="1200" dirty="0"/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2400" dirty="0">
                <a:solidFill>
                  <a:schemeClr val="accent5"/>
                </a:solidFill>
              </a:rPr>
              <a:t>Invert</a:t>
            </a:r>
            <a:r>
              <a:rPr lang="en-US" sz="2400" dirty="0"/>
              <a:t> all the bits to </a:t>
            </a:r>
            <a:r>
              <a:rPr lang="en-US" sz="2400" dirty="0">
                <a:solidFill>
                  <a:schemeClr val="accent5"/>
                </a:solidFill>
              </a:rPr>
              <a:t>the left of the right-most 1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E8E0408A-5E96-A949-A86E-4A3C3534E584}"/>
              </a:ext>
            </a:extLst>
          </p:cNvPr>
          <p:cNvGrpSpPr/>
          <p:nvPr/>
        </p:nvGrpSpPr>
        <p:grpSpPr>
          <a:xfrm>
            <a:off x="768580" y="1918158"/>
            <a:ext cx="3520702" cy="2359478"/>
            <a:chOff x="765321" y="2048166"/>
            <a:chExt cx="3520702" cy="2359478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3E04529-98C0-6F48-91B5-A194C44D58FC}"/>
                </a:ext>
              </a:extLst>
            </p:cNvPr>
            <p:cNvSpPr txBox="1"/>
            <p:nvPr/>
          </p:nvSpPr>
          <p:spPr>
            <a:xfrm>
              <a:off x="2035650" y="2293093"/>
              <a:ext cx="1170513" cy="523220"/>
            </a:xfrm>
            <a:prstGeom prst="rect">
              <a:avLst/>
            </a:prstGeom>
            <a:noFill/>
            <a:ln w="34925">
              <a:solidFill>
                <a:schemeClr val="accent5">
                  <a:alpha val="9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0 1 1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75C94F8-8F27-5442-AE53-1D025E513DBF}"/>
                </a:ext>
              </a:extLst>
            </p:cNvPr>
            <p:cNvSpPr txBox="1"/>
            <p:nvPr/>
          </p:nvSpPr>
          <p:spPr>
            <a:xfrm>
              <a:off x="3309278" y="2293093"/>
              <a:ext cx="381836" cy="523220"/>
            </a:xfrm>
            <a:prstGeom prst="rect">
              <a:avLst/>
            </a:prstGeom>
            <a:noFill/>
            <a:ln w="34925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89BCDBC-BEFC-DF49-A0CF-285AC4A4DAB8}"/>
                </a:ext>
              </a:extLst>
            </p:cNvPr>
            <p:cNvSpPr txBox="1"/>
            <p:nvPr/>
          </p:nvSpPr>
          <p:spPr>
            <a:xfrm>
              <a:off x="959192" y="2293093"/>
              <a:ext cx="973343" cy="523220"/>
            </a:xfrm>
            <a:prstGeom prst="rect">
              <a:avLst/>
            </a:prstGeom>
            <a:noFill/>
            <a:ln w="3492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 7 =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74C1DC9-B32D-444A-81A7-97B4D1A26240}"/>
                </a:ext>
              </a:extLst>
            </p:cNvPr>
            <p:cNvSpPr txBox="1"/>
            <p:nvPr/>
          </p:nvSpPr>
          <p:spPr>
            <a:xfrm>
              <a:off x="765321" y="3678088"/>
              <a:ext cx="1170513" cy="523220"/>
            </a:xfrm>
            <a:prstGeom prst="rect">
              <a:avLst/>
            </a:prstGeom>
            <a:noFill/>
            <a:ln w="3492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 -7 =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219416F-5E36-B942-A8A9-13B921C4D3F4}"/>
                </a:ext>
              </a:extLst>
            </p:cNvPr>
            <p:cNvSpPr txBox="1"/>
            <p:nvPr/>
          </p:nvSpPr>
          <p:spPr>
            <a:xfrm>
              <a:off x="2035650" y="3678088"/>
              <a:ext cx="1170513" cy="523220"/>
            </a:xfrm>
            <a:prstGeom prst="rect">
              <a:avLst/>
            </a:prstGeom>
            <a:noFill/>
            <a:ln w="34925">
              <a:solidFill>
                <a:schemeClr val="accent5">
                  <a:alpha val="9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1 0 0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7C39601-23DF-8F48-95C6-1D600F0BC736}"/>
                </a:ext>
              </a:extLst>
            </p:cNvPr>
            <p:cNvSpPr txBox="1"/>
            <p:nvPr/>
          </p:nvSpPr>
          <p:spPr>
            <a:xfrm>
              <a:off x="3309278" y="3678088"/>
              <a:ext cx="381836" cy="523220"/>
            </a:xfrm>
            <a:prstGeom prst="rect">
              <a:avLst/>
            </a:prstGeom>
            <a:noFill/>
            <a:ln w="34925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</a:p>
          </p:txBody>
        </p:sp>
        <p:sp>
          <p:nvSpPr>
            <p:cNvPr id="33" name="Down Arrow 32">
              <a:extLst>
                <a:ext uri="{FF2B5EF4-FFF2-40B4-BE49-F238E27FC236}">
                  <a16:creationId xmlns:a16="http://schemas.microsoft.com/office/drawing/2014/main" id="{2A2DA0F9-6DD1-5A4A-BC83-41D78B116EC7}"/>
                </a:ext>
              </a:extLst>
            </p:cNvPr>
            <p:cNvSpPr/>
            <p:nvPr/>
          </p:nvSpPr>
          <p:spPr>
            <a:xfrm>
              <a:off x="3445727" y="2880923"/>
              <a:ext cx="122464" cy="710293"/>
            </a:xfrm>
            <a:prstGeom prst="down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34" name="Down Arrow 33">
              <a:extLst>
                <a:ext uri="{FF2B5EF4-FFF2-40B4-BE49-F238E27FC236}">
                  <a16:creationId xmlns:a16="http://schemas.microsoft.com/office/drawing/2014/main" id="{F435B172-8497-6846-BF08-437C762342F4}"/>
                </a:ext>
              </a:extLst>
            </p:cNvPr>
            <p:cNvSpPr/>
            <p:nvPr/>
          </p:nvSpPr>
          <p:spPr>
            <a:xfrm>
              <a:off x="2565805" y="2892054"/>
              <a:ext cx="122464" cy="710293"/>
            </a:xfrm>
            <a:prstGeom prst="downArrow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50F6087-AEAB-C046-8EEF-11A4EF007B0D}"/>
                </a:ext>
              </a:extLst>
            </p:cNvPr>
            <p:cNvSpPr txBox="1"/>
            <p:nvPr/>
          </p:nvSpPr>
          <p:spPr>
            <a:xfrm>
              <a:off x="1853161" y="3086220"/>
              <a:ext cx="7489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invert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4ADC291-74E6-8340-A7B1-426F4592858B}"/>
                </a:ext>
              </a:extLst>
            </p:cNvPr>
            <p:cNvSpPr txBox="1"/>
            <p:nvPr/>
          </p:nvSpPr>
          <p:spPr>
            <a:xfrm>
              <a:off x="3562748" y="3051403"/>
              <a:ext cx="7232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Copy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06B625EA-8A9A-1A47-95AB-53DF367A6DCC}"/>
                </a:ext>
              </a:extLst>
            </p:cNvPr>
            <p:cNvSpPr/>
            <p:nvPr/>
          </p:nvSpPr>
          <p:spPr>
            <a:xfrm>
              <a:off x="849484" y="2048166"/>
              <a:ext cx="3436539" cy="2359478"/>
            </a:xfrm>
            <a:prstGeom prst="rect">
              <a:avLst/>
            </a:prstGeom>
            <a:noFill/>
            <a:ln w="349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352DDA5B-8E18-FF48-B280-51090E5A55B7}"/>
              </a:ext>
            </a:extLst>
          </p:cNvPr>
          <p:cNvGrpSpPr/>
          <p:nvPr/>
        </p:nvGrpSpPr>
        <p:grpSpPr>
          <a:xfrm>
            <a:off x="4728538" y="1913238"/>
            <a:ext cx="3520702" cy="2359478"/>
            <a:chOff x="765321" y="2048166"/>
            <a:chExt cx="3520702" cy="2359478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7396C4EC-7DD7-804D-A602-6F1057D11C89}"/>
                </a:ext>
              </a:extLst>
            </p:cNvPr>
            <p:cNvSpPr txBox="1"/>
            <p:nvPr/>
          </p:nvSpPr>
          <p:spPr>
            <a:xfrm>
              <a:off x="2035650" y="2293093"/>
              <a:ext cx="381836" cy="523220"/>
            </a:xfrm>
            <a:prstGeom prst="rect">
              <a:avLst/>
            </a:prstGeom>
            <a:noFill/>
            <a:ln w="34925">
              <a:solidFill>
                <a:schemeClr val="accent5">
                  <a:alpha val="9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2705B992-1540-9F49-8392-16993C2F59EF}"/>
                </a:ext>
              </a:extLst>
            </p:cNvPr>
            <p:cNvSpPr txBox="1"/>
            <p:nvPr/>
          </p:nvSpPr>
          <p:spPr>
            <a:xfrm>
              <a:off x="2581811" y="2302523"/>
              <a:ext cx="1170513" cy="523220"/>
            </a:xfrm>
            <a:prstGeom prst="rect">
              <a:avLst/>
            </a:prstGeom>
            <a:noFill/>
            <a:ln w="34925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1 0 0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4029273E-9E35-A346-BAAC-9C291026E806}"/>
                </a:ext>
              </a:extLst>
            </p:cNvPr>
            <p:cNvSpPr txBox="1"/>
            <p:nvPr/>
          </p:nvSpPr>
          <p:spPr>
            <a:xfrm>
              <a:off x="959192" y="2293093"/>
              <a:ext cx="973343" cy="523220"/>
            </a:xfrm>
            <a:prstGeom prst="rect">
              <a:avLst/>
            </a:prstGeom>
            <a:noFill/>
            <a:ln w="3492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 4 =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18055EA8-A0B8-1544-AE23-5DF32CF0DF1B}"/>
                </a:ext>
              </a:extLst>
            </p:cNvPr>
            <p:cNvSpPr txBox="1"/>
            <p:nvPr/>
          </p:nvSpPr>
          <p:spPr>
            <a:xfrm>
              <a:off x="765321" y="3678088"/>
              <a:ext cx="1170513" cy="523220"/>
            </a:xfrm>
            <a:prstGeom prst="rect">
              <a:avLst/>
            </a:prstGeom>
            <a:noFill/>
            <a:ln w="3492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 -4 =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5AA1DA9D-06AA-664D-BE9B-8636EFEB8A17}"/>
                </a:ext>
              </a:extLst>
            </p:cNvPr>
            <p:cNvSpPr txBox="1"/>
            <p:nvPr/>
          </p:nvSpPr>
          <p:spPr>
            <a:xfrm>
              <a:off x="2067345" y="3663727"/>
              <a:ext cx="381836" cy="523220"/>
            </a:xfrm>
            <a:prstGeom prst="rect">
              <a:avLst/>
            </a:prstGeom>
            <a:noFill/>
            <a:ln w="34925">
              <a:solidFill>
                <a:schemeClr val="accent5">
                  <a:alpha val="9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B9258C3E-92C8-8546-91CE-47E631974E87}"/>
                </a:ext>
              </a:extLst>
            </p:cNvPr>
            <p:cNvSpPr txBox="1"/>
            <p:nvPr/>
          </p:nvSpPr>
          <p:spPr>
            <a:xfrm>
              <a:off x="2590732" y="3658793"/>
              <a:ext cx="1170513" cy="523220"/>
            </a:xfrm>
            <a:prstGeom prst="rect">
              <a:avLst/>
            </a:prstGeom>
            <a:noFill/>
            <a:ln w="34925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1 0 0</a:t>
              </a:r>
            </a:p>
          </p:txBody>
        </p:sp>
        <p:sp>
          <p:nvSpPr>
            <p:cNvPr id="58" name="Down Arrow 57">
              <a:extLst>
                <a:ext uri="{FF2B5EF4-FFF2-40B4-BE49-F238E27FC236}">
                  <a16:creationId xmlns:a16="http://schemas.microsoft.com/office/drawing/2014/main" id="{97C90509-9A73-7E44-BAF2-4B95E5AD79E5}"/>
                </a:ext>
              </a:extLst>
            </p:cNvPr>
            <p:cNvSpPr/>
            <p:nvPr/>
          </p:nvSpPr>
          <p:spPr>
            <a:xfrm>
              <a:off x="3053525" y="2861628"/>
              <a:ext cx="122464" cy="710293"/>
            </a:xfrm>
            <a:prstGeom prst="down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59" name="Down Arrow 58">
              <a:extLst>
                <a:ext uri="{FF2B5EF4-FFF2-40B4-BE49-F238E27FC236}">
                  <a16:creationId xmlns:a16="http://schemas.microsoft.com/office/drawing/2014/main" id="{0D43899E-8CE3-4F45-92CD-F9F37294293E}"/>
                </a:ext>
              </a:extLst>
            </p:cNvPr>
            <p:cNvSpPr/>
            <p:nvPr/>
          </p:nvSpPr>
          <p:spPr>
            <a:xfrm>
              <a:off x="2211941" y="2892054"/>
              <a:ext cx="122464" cy="710293"/>
            </a:xfrm>
            <a:prstGeom prst="downArrow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0EC3E16E-9B18-0245-8371-54F141FEF60C}"/>
                </a:ext>
              </a:extLst>
            </p:cNvPr>
            <p:cNvSpPr txBox="1"/>
            <p:nvPr/>
          </p:nvSpPr>
          <p:spPr>
            <a:xfrm>
              <a:off x="1148365" y="3032108"/>
              <a:ext cx="7489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invert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3DFA7E9F-476E-DE49-B6DE-D777F94E3B4E}"/>
                </a:ext>
              </a:extLst>
            </p:cNvPr>
            <p:cNvSpPr txBox="1"/>
            <p:nvPr/>
          </p:nvSpPr>
          <p:spPr>
            <a:xfrm>
              <a:off x="3259745" y="3043239"/>
              <a:ext cx="7232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Copy</a:t>
              </a: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72986082-D6BB-564B-9CFC-F418ADC08C21}"/>
                </a:ext>
              </a:extLst>
            </p:cNvPr>
            <p:cNvSpPr/>
            <p:nvPr/>
          </p:nvSpPr>
          <p:spPr>
            <a:xfrm>
              <a:off x="849484" y="2048166"/>
              <a:ext cx="3436539" cy="2359478"/>
            </a:xfrm>
            <a:prstGeom prst="rect">
              <a:avLst/>
            </a:prstGeom>
            <a:noFill/>
            <a:ln w="349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AED7D88D-C55F-9241-8F38-086D69D09AB7}"/>
              </a:ext>
            </a:extLst>
          </p:cNvPr>
          <p:cNvGrpSpPr/>
          <p:nvPr/>
        </p:nvGrpSpPr>
        <p:grpSpPr>
          <a:xfrm>
            <a:off x="586587" y="4385213"/>
            <a:ext cx="5044247" cy="2359478"/>
            <a:chOff x="597610" y="2048166"/>
            <a:chExt cx="5044247" cy="2359478"/>
          </a:xfrm>
        </p:grpSpPr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0171F016-B85F-1A4C-990A-7E7E929C8DF7}"/>
                </a:ext>
              </a:extLst>
            </p:cNvPr>
            <p:cNvSpPr txBox="1"/>
            <p:nvPr/>
          </p:nvSpPr>
          <p:spPr>
            <a:xfrm>
              <a:off x="2035650" y="2293093"/>
              <a:ext cx="1564852" cy="523220"/>
            </a:xfrm>
            <a:prstGeom prst="rect">
              <a:avLst/>
            </a:prstGeom>
            <a:noFill/>
            <a:ln w="34925">
              <a:solidFill>
                <a:schemeClr val="accent5">
                  <a:alpha val="9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0 0 1 1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5965A2DB-9AA7-4241-847A-E7695C95704C}"/>
                </a:ext>
              </a:extLst>
            </p:cNvPr>
            <p:cNvSpPr txBox="1"/>
            <p:nvPr/>
          </p:nvSpPr>
          <p:spPr>
            <a:xfrm>
              <a:off x="3703617" y="2297853"/>
              <a:ext cx="1564852" cy="523220"/>
            </a:xfrm>
            <a:prstGeom prst="rect">
              <a:avLst/>
            </a:prstGeom>
            <a:noFill/>
            <a:ln w="34925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1 0 0 0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F521270B-BABC-1945-8DAE-B229EB7E6FD3}"/>
                </a:ext>
              </a:extLst>
            </p:cNvPr>
            <p:cNvSpPr txBox="1"/>
            <p:nvPr/>
          </p:nvSpPr>
          <p:spPr>
            <a:xfrm>
              <a:off x="798173" y="2310806"/>
              <a:ext cx="1170513" cy="523220"/>
            </a:xfrm>
            <a:prstGeom prst="rect">
              <a:avLst/>
            </a:prstGeom>
            <a:noFill/>
            <a:ln w="3492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 56 =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EAFC6E15-B467-4D44-8B5E-A25C801AB1E5}"/>
                </a:ext>
              </a:extLst>
            </p:cNvPr>
            <p:cNvSpPr txBox="1"/>
            <p:nvPr/>
          </p:nvSpPr>
          <p:spPr>
            <a:xfrm>
              <a:off x="597610" y="3673154"/>
              <a:ext cx="1367682" cy="523220"/>
            </a:xfrm>
            <a:prstGeom prst="rect">
              <a:avLst/>
            </a:prstGeom>
            <a:noFill/>
            <a:ln w="3492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 -56 =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617873EF-EBB0-7944-9294-417989F05F7B}"/>
                </a:ext>
              </a:extLst>
            </p:cNvPr>
            <p:cNvSpPr txBox="1"/>
            <p:nvPr/>
          </p:nvSpPr>
          <p:spPr>
            <a:xfrm>
              <a:off x="2067345" y="3673154"/>
              <a:ext cx="1564852" cy="523220"/>
            </a:xfrm>
            <a:prstGeom prst="rect">
              <a:avLst/>
            </a:prstGeom>
            <a:noFill/>
            <a:ln w="34925">
              <a:solidFill>
                <a:schemeClr val="accent5">
                  <a:alpha val="9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1 1 0 0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8F02A61F-9D92-2747-9B92-8A12A2B8EE9A}"/>
                </a:ext>
              </a:extLst>
            </p:cNvPr>
            <p:cNvSpPr txBox="1"/>
            <p:nvPr/>
          </p:nvSpPr>
          <p:spPr>
            <a:xfrm>
              <a:off x="3764849" y="3648329"/>
              <a:ext cx="1564852" cy="523220"/>
            </a:xfrm>
            <a:prstGeom prst="rect">
              <a:avLst/>
            </a:prstGeom>
            <a:noFill/>
            <a:ln w="34925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1 0 0 0</a:t>
              </a:r>
            </a:p>
          </p:txBody>
        </p:sp>
        <p:sp>
          <p:nvSpPr>
            <p:cNvPr id="70" name="Down Arrow 69">
              <a:extLst>
                <a:ext uri="{FF2B5EF4-FFF2-40B4-BE49-F238E27FC236}">
                  <a16:creationId xmlns:a16="http://schemas.microsoft.com/office/drawing/2014/main" id="{2A8E7476-3658-B542-842C-6EF8D8128613}"/>
                </a:ext>
              </a:extLst>
            </p:cNvPr>
            <p:cNvSpPr/>
            <p:nvPr/>
          </p:nvSpPr>
          <p:spPr>
            <a:xfrm>
              <a:off x="4486043" y="2905017"/>
              <a:ext cx="122464" cy="710293"/>
            </a:xfrm>
            <a:prstGeom prst="down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71" name="Down Arrow 70">
              <a:extLst>
                <a:ext uri="{FF2B5EF4-FFF2-40B4-BE49-F238E27FC236}">
                  <a16:creationId xmlns:a16="http://schemas.microsoft.com/office/drawing/2014/main" id="{9AB050FB-849B-B840-930F-003733BE1B4F}"/>
                </a:ext>
              </a:extLst>
            </p:cNvPr>
            <p:cNvSpPr/>
            <p:nvPr/>
          </p:nvSpPr>
          <p:spPr>
            <a:xfrm>
              <a:off x="2756844" y="2871844"/>
              <a:ext cx="122464" cy="710293"/>
            </a:xfrm>
            <a:prstGeom prst="downArrow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F194B60D-69FD-0D42-8DFB-3260346BA709}"/>
                </a:ext>
              </a:extLst>
            </p:cNvPr>
            <p:cNvSpPr txBox="1"/>
            <p:nvPr/>
          </p:nvSpPr>
          <p:spPr>
            <a:xfrm>
              <a:off x="2067345" y="3004327"/>
              <a:ext cx="7489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invert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53D78E7F-61F5-834F-936C-5D2EAFC01EE0}"/>
                </a:ext>
              </a:extLst>
            </p:cNvPr>
            <p:cNvSpPr txBox="1"/>
            <p:nvPr/>
          </p:nvSpPr>
          <p:spPr>
            <a:xfrm>
              <a:off x="4652818" y="3054002"/>
              <a:ext cx="7232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Copy</a:t>
              </a: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4C7043E4-C13D-8F47-85F7-C2E8E9480F94}"/>
                </a:ext>
              </a:extLst>
            </p:cNvPr>
            <p:cNvSpPr/>
            <p:nvPr/>
          </p:nvSpPr>
          <p:spPr>
            <a:xfrm>
              <a:off x="849484" y="2048166"/>
              <a:ext cx="4792373" cy="2359478"/>
            </a:xfrm>
            <a:prstGeom prst="rect">
              <a:avLst/>
            </a:prstGeom>
            <a:noFill/>
            <a:ln w="349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87DF4A98-4991-BD4E-B9B7-BCD230E01C6B}"/>
              </a:ext>
            </a:extLst>
          </p:cNvPr>
          <p:cNvGrpSpPr/>
          <p:nvPr/>
        </p:nvGrpSpPr>
        <p:grpSpPr>
          <a:xfrm>
            <a:off x="8501663" y="1913238"/>
            <a:ext cx="3213298" cy="2359478"/>
            <a:chOff x="765321" y="2048166"/>
            <a:chExt cx="3213298" cy="2359478"/>
          </a:xfrm>
        </p:grpSpPr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C8B5D15F-8603-7B44-9BF6-F3510A894E82}"/>
                </a:ext>
              </a:extLst>
            </p:cNvPr>
            <p:cNvSpPr txBox="1"/>
            <p:nvPr/>
          </p:nvSpPr>
          <p:spPr>
            <a:xfrm>
              <a:off x="1981714" y="2334023"/>
              <a:ext cx="1564852" cy="523220"/>
            </a:xfrm>
            <a:prstGeom prst="rect">
              <a:avLst/>
            </a:prstGeom>
            <a:noFill/>
            <a:ln w="34925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0 0 0 0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A51BB7DD-DC4C-2948-8696-40E81984A21D}"/>
                </a:ext>
              </a:extLst>
            </p:cNvPr>
            <p:cNvSpPr txBox="1"/>
            <p:nvPr/>
          </p:nvSpPr>
          <p:spPr>
            <a:xfrm>
              <a:off x="959192" y="2293093"/>
              <a:ext cx="973343" cy="523220"/>
            </a:xfrm>
            <a:prstGeom prst="rect">
              <a:avLst/>
            </a:prstGeom>
            <a:noFill/>
            <a:ln w="3492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 0 =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82E910C0-6439-F645-91E7-51E429D705FD}"/>
                </a:ext>
              </a:extLst>
            </p:cNvPr>
            <p:cNvSpPr txBox="1"/>
            <p:nvPr/>
          </p:nvSpPr>
          <p:spPr>
            <a:xfrm>
              <a:off x="765321" y="3678088"/>
              <a:ext cx="1170513" cy="523220"/>
            </a:xfrm>
            <a:prstGeom prst="rect">
              <a:avLst/>
            </a:prstGeom>
            <a:noFill/>
            <a:ln w="3492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  0 =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60D9FBC8-3142-6246-B89F-34E70F7E3434}"/>
                </a:ext>
              </a:extLst>
            </p:cNvPr>
            <p:cNvSpPr txBox="1"/>
            <p:nvPr/>
          </p:nvSpPr>
          <p:spPr>
            <a:xfrm>
              <a:off x="2056530" y="3666320"/>
              <a:ext cx="1564852" cy="523220"/>
            </a:xfrm>
            <a:prstGeom prst="rect">
              <a:avLst/>
            </a:prstGeom>
            <a:noFill/>
            <a:ln w="34925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0 0 0 0</a:t>
              </a:r>
            </a:p>
          </p:txBody>
        </p:sp>
        <p:sp>
          <p:nvSpPr>
            <p:cNvPr id="82" name="Down Arrow 81">
              <a:extLst>
                <a:ext uri="{FF2B5EF4-FFF2-40B4-BE49-F238E27FC236}">
                  <a16:creationId xmlns:a16="http://schemas.microsoft.com/office/drawing/2014/main" id="{4D8F3A4E-3838-7049-8561-A96DE7356022}"/>
                </a:ext>
              </a:extLst>
            </p:cNvPr>
            <p:cNvSpPr/>
            <p:nvPr/>
          </p:nvSpPr>
          <p:spPr>
            <a:xfrm>
              <a:off x="2690857" y="2893301"/>
              <a:ext cx="122464" cy="710293"/>
            </a:xfrm>
            <a:prstGeom prst="down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C22E2B59-BF1A-AA41-AFB0-26389D20EF72}"/>
                </a:ext>
              </a:extLst>
            </p:cNvPr>
            <p:cNvSpPr txBox="1"/>
            <p:nvPr/>
          </p:nvSpPr>
          <p:spPr>
            <a:xfrm>
              <a:off x="2859654" y="3013945"/>
              <a:ext cx="7232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Copy</a:t>
              </a:r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F49A27C7-A11F-8A4E-82B5-A926DCCA3FF4}"/>
                </a:ext>
              </a:extLst>
            </p:cNvPr>
            <p:cNvSpPr/>
            <p:nvPr/>
          </p:nvSpPr>
          <p:spPr>
            <a:xfrm>
              <a:off x="849484" y="2048166"/>
              <a:ext cx="3129135" cy="2359478"/>
            </a:xfrm>
            <a:prstGeom prst="rect">
              <a:avLst/>
            </a:prstGeom>
            <a:noFill/>
            <a:ln w="349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01228F65-08E3-0D45-8012-563D72C2BCA3}"/>
              </a:ext>
            </a:extLst>
          </p:cNvPr>
          <p:cNvGrpSpPr/>
          <p:nvPr/>
        </p:nvGrpSpPr>
        <p:grpSpPr>
          <a:xfrm>
            <a:off x="6536539" y="4395976"/>
            <a:ext cx="3390214" cy="2359478"/>
            <a:chOff x="588405" y="2048166"/>
            <a:chExt cx="3390214" cy="2359478"/>
          </a:xfrm>
        </p:grpSpPr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AD710D74-F85B-9940-AA3E-CCA9D3FA0783}"/>
                </a:ext>
              </a:extLst>
            </p:cNvPr>
            <p:cNvSpPr txBox="1"/>
            <p:nvPr/>
          </p:nvSpPr>
          <p:spPr>
            <a:xfrm>
              <a:off x="1981714" y="2334023"/>
              <a:ext cx="1564852" cy="523220"/>
            </a:xfrm>
            <a:prstGeom prst="rect">
              <a:avLst/>
            </a:prstGeom>
            <a:noFill/>
            <a:ln w="34925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1 0 0 0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6AE7782A-DA8C-9C45-BEA4-62D8167AA827}"/>
                </a:ext>
              </a:extLst>
            </p:cNvPr>
            <p:cNvSpPr txBox="1"/>
            <p:nvPr/>
          </p:nvSpPr>
          <p:spPr>
            <a:xfrm>
              <a:off x="785574" y="2316366"/>
              <a:ext cx="1170513" cy="523220"/>
            </a:xfrm>
            <a:prstGeom prst="rect">
              <a:avLst/>
            </a:prstGeom>
            <a:noFill/>
            <a:ln w="3492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 -8 =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CAA82904-C631-4647-B7E4-9C7D6C33DF32}"/>
                </a:ext>
              </a:extLst>
            </p:cNvPr>
            <p:cNvSpPr txBox="1"/>
            <p:nvPr/>
          </p:nvSpPr>
          <p:spPr>
            <a:xfrm>
              <a:off x="588405" y="3670674"/>
              <a:ext cx="1367682" cy="523220"/>
            </a:xfrm>
            <a:prstGeom prst="rect">
              <a:avLst/>
            </a:prstGeom>
            <a:noFill/>
            <a:ln w="3492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  -8 =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5C4F13ED-5DF5-C043-8158-64D2D7B1999E}"/>
                </a:ext>
              </a:extLst>
            </p:cNvPr>
            <p:cNvSpPr txBox="1"/>
            <p:nvPr/>
          </p:nvSpPr>
          <p:spPr>
            <a:xfrm>
              <a:off x="2056530" y="3666320"/>
              <a:ext cx="1564852" cy="523220"/>
            </a:xfrm>
            <a:prstGeom prst="rect">
              <a:avLst/>
            </a:prstGeom>
            <a:noFill/>
            <a:ln w="34925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1 0 0 0</a:t>
              </a:r>
            </a:p>
          </p:txBody>
        </p:sp>
        <p:sp>
          <p:nvSpPr>
            <p:cNvPr id="92" name="Down Arrow 91">
              <a:extLst>
                <a:ext uri="{FF2B5EF4-FFF2-40B4-BE49-F238E27FC236}">
                  <a16:creationId xmlns:a16="http://schemas.microsoft.com/office/drawing/2014/main" id="{5AD624D3-AE51-974D-90C8-52A50D37F9AB}"/>
                </a:ext>
              </a:extLst>
            </p:cNvPr>
            <p:cNvSpPr/>
            <p:nvPr/>
          </p:nvSpPr>
          <p:spPr>
            <a:xfrm>
              <a:off x="2690857" y="2893301"/>
              <a:ext cx="122464" cy="710293"/>
            </a:xfrm>
            <a:prstGeom prst="down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2BC78406-8B52-5F42-A17F-9ED2F7BF4B18}"/>
                </a:ext>
              </a:extLst>
            </p:cNvPr>
            <p:cNvSpPr txBox="1"/>
            <p:nvPr/>
          </p:nvSpPr>
          <p:spPr>
            <a:xfrm>
              <a:off x="2936682" y="2938616"/>
              <a:ext cx="91563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Copy</a:t>
              </a:r>
            </a:p>
            <a:p>
              <a:r>
                <a:rPr lang="en-US" dirty="0">
                  <a:solidFill>
                    <a:srgbClr val="FF0000"/>
                  </a:solidFill>
                </a:rPr>
                <a:t>OOPS!</a:t>
              </a:r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8D0E5C77-0649-824B-8561-E53A78BE1937}"/>
                </a:ext>
              </a:extLst>
            </p:cNvPr>
            <p:cNvSpPr/>
            <p:nvPr/>
          </p:nvSpPr>
          <p:spPr>
            <a:xfrm>
              <a:off x="849484" y="2048166"/>
              <a:ext cx="3129135" cy="2359478"/>
            </a:xfrm>
            <a:prstGeom prst="rect">
              <a:avLst/>
            </a:prstGeom>
            <a:noFill/>
            <a:ln w="349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id="{6E5CC7BE-5DA9-3845-A699-5B83FC5862B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484878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/>
      <p:bldP spid="7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7700B0-ECDC-E349-986C-1137023E7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679" y="107359"/>
            <a:ext cx="10515600" cy="476236"/>
          </a:xfrm>
        </p:spPr>
        <p:txBody>
          <a:bodyPr/>
          <a:lstStyle/>
          <a:p>
            <a:r>
              <a:rPr lang="en-US" dirty="0"/>
              <a:t>Typedef usage with Struct – Another Style Conflict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7C0460-0D82-4F4C-A670-534EBA01E69C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63086" y="565086"/>
            <a:ext cx="11865827" cy="2607864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200" i="1" dirty="0">
                <a:solidFill>
                  <a:schemeClr val="accent5"/>
                </a:solidFill>
              </a:rPr>
              <a:t>Typedef</a:t>
            </a:r>
            <a:r>
              <a:rPr lang="en-US" sz="2200" dirty="0"/>
              <a:t> is a way to create an </a:t>
            </a:r>
            <a:r>
              <a:rPr lang="en-US" sz="2200" i="1" dirty="0">
                <a:solidFill>
                  <a:srgbClr val="0070C0"/>
                </a:solidFill>
              </a:rPr>
              <a:t>alias</a:t>
            </a:r>
            <a:r>
              <a:rPr lang="en-US" sz="2200" dirty="0"/>
              <a:t> for another data type </a:t>
            </a:r>
            <a:r>
              <a:rPr lang="en-US" sz="2200" dirty="0">
                <a:solidFill>
                  <a:srgbClr val="FF0000"/>
                </a:solidFill>
              </a:rPr>
              <a:t>(not limited to just structs)</a:t>
            </a:r>
            <a:br>
              <a:rPr lang="en-US" sz="2200" dirty="0"/>
            </a:br>
            <a:r>
              <a:rPr lang="en-US" sz="2200" dirty="0"/>
              <a:t>             </a:t>
            </a: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typedef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&lt;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type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&gt; &lt;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alias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&gt;;</a:t>
            </a:r>
          </a:p>
          <a:p>
            <a:pPr lvl="1"/>
            <a:r>
              <a:rPr lang="en-US" sz="2200" dirty="0"/>
              <a:t>After typedef, the alias can be used interchangeably with the original data type</a:t>
            </a:r>
          </a:p>
          <a:p>
            <a:pPr lvl="1"/>
            <a:r>
              <a:rPr lang="en-US" sz="2200" i="1" dirty="0"/>
              <a:t>e.g., </a:t>
            </a: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typedef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 long int </a:t>
            </a:r>
            <a:r>
              <a:rPr lang="en-US" sz="22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size_t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2200" i="1" dirty="0">
                <a:solidFill>
                  <a:schemeClr val="accent5"/>
                </a:solidFill>
              </a:rPr>
              <a:t>Some claim typedefs</a:t>
            </a:r>
            <a:r>
              <a:rPr lang="en-US" sz="2200" dirty="0"/>
              <a:t> are easier to understand than tagged struct variables, others not</a:t>
            </a:r>
          </a:p>
          <a:p>
            <a:pPr lvl="1"/>
            <a:r>
              <a:rPr lang="en-US" sz="2200" dirty="0">
                <a:solidFill>
                  <a:srgbClr val="FF0000"/>
                </a:solidFill>
              </a:rPr>
              <a:t>typedef</a:t>
            </a:r>
            <a:r>
              <a:rPr lang="en-US" sz="2200" dirty="0">
                <a:solidFill>
                  <a:srgbClr val="0070C0"/>
                </a:solidFill>
              </a:rPr>
              <a:t> </a:t>
            </a:r>
            <a:r>
              <a:rPr lang="en-US" sz="2200" dirty="0">
                <a:solidFill>
                  <a:srgbClr val="FF0000"/>
                </a:solidFill>
              </a:rPr>
              <a:t>with structs </a:t>
            </a:r>
            <a:r>
              <a:rPr lang="en-US" sz="2200" dirty="0">
                <a:solidFill>
                  <a:schemeClr val="tx2"/>
                </a:solidFill>
              </a:rPr>
              <a:t>are</a:t>
            </a:r>
            <a:r>
              <a:rPr lang="en-US" sz="2200" dirty="0">
                <a:solidFill>
                  <a:srgbClr val="0070C0"/>
                </a:solidFill>
              </a:rPr>
              <a:t> not allowed </a:t>
            </a:r>
            <a:r>
              <a:rPr lang="en-US" sz="2200" dirty="0">
                <a:solidFill>
                  <a:schemeClr val="tx2"/>
                </a:solidFill>
              </a:rPr>
              <a:t>in the </a:t>
            </a:r>
            <a:r>
              <a:rPr lang="en-US" sz="2200" dirty="0">
                <a:solidFill>
                  <a:srgbClr val="0070C0"/>
                </a:solidFill>
              </a:rPr>
              <a:t>cse30 style guidelines (Linux kernel standards)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F20A51-4135-3140-ABCA-1B3D55CD496F}"/>
              </a:ext>
            </a:extLst>
          </p:cNvPr>
          <p:cNvSpPr txBox="1"/>
          <p:nvPr/>
        </p:nvSpPr>
        <p:spPr>
          <a:xfrm>
            <a:off x="4683062" y="3707706"/>
            <a:ext cx="3627673" cy="224676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typedef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name2_s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int a;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int b;</a:t>
            </a:r>
          </a:p>
          <a:p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 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name2_s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name2_s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var2;</a:t>
            </a:r>
          </a:p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name2_s *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ptr2;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B90759-CF9B-154E-9CC4-27ED70ED6882}"/>
              </a:ext>
            </a:extLst>
          </p:cNvPr>
          <p:cNvSpPr txBox="1"/>
          <p:nvPr/>
        </p:nvSpPr>
        <p:spPr>
          <a:xfrm>
            <a:off x="587679" y="3436396"/>
            <a:ext cx="3523685" cy="286232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</a:t>
            </a:r>
            <a:r>
              <a:rPr lang="en-US" sz="20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nm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2000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/* fields */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typedef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nm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item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item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n1;</a:t>
            </a:r>
          </a:p>
          <a:p>
            <a:r>
              <a:rPr lang="en-US" sz="20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nm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n2;</a:t>
            </a:r>
          </a:p>
          <a:p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item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*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20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nm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*ptr2;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C9A0F1-92A5-7D42-A2E8-F1EE4C224D0C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BD147F-96DD-DAB1-01E0-6DCE4C959BD4}"/>
              </a:ext>
            </a:extLst>
          </p:cNvPr>
          <p:cNvSpPr txBox="1"/>
          <p:nvPr/>
        </p:nvSpPr>
        <p:spPr>
          <a:xfrm>
            <a:off x="8760595" y="3685051"/>
            <a:ext cx="2803174" cy="224676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typedef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int a;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int b;</a:t>
            </a:r>
          </a:p>
          <a:p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 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pair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pair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var3;</a:t>
            </a:r>
          </a:p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pair *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ptr3;</a:t>
            </a:r>
          </a:p>
        </p:txBody>
      </p:sp>
    </p:spTree>
    <p:extLst>
      <p:ext uri="{BB962C8B-B14F-4D97-AF65-F5344CB8AC3E}">
        <p14:creationId xmlns:p14="http://schemas.microsoft.com/office/powerpoint/2010/main" val="2033640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 animBg="1"/>
      <p:bldP spid="7" grpId="0" animBg="1"/>
      <p:bldP spid="9" grpId="0" animBg="1"/>
      <p:bldP spid="6" grpId="0"/>
      <p:bldP spid="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BE4C5F-E0CF-4DCF-5522-5D56F6B56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211" y="-21954"/>
            <a:ext cx="10515600" cy="715294"/>
          </a:xfrm>
        </p:spPr>
        <p:txBody>
          <a:bodyPr/>
          <a:lstStyle/>
          <a:p>
            <a:r>
              <a:rPr lang="en-US" dirty="0"/>
              <a:t>Assigning Structs in an expression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122B55-89D6-EB9B-AD58-E3928371058C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81672" y="911120"/>
            <a:ext cx="10941368" cy="5436872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dirty="0"/>
              <a:t>You can assign (copy) each member value of a struct </a:t>
            </a:r>
            <a:r>
              <a:rPr lang="en-US" dirty="0">
                <a:solidFill>
                  <a:srgbClr val="0070C0"/>
                </a:solidFill>
              </a:rPr>
              <a:t>from a struct of the same type</a:t>
            </a:r>
            <a:r>
              <a:rPr lang="en-US" dirty="0"/>
              <a:t> Performance Caution: </a:t>
            </a:r>
            <a:r>
              <a:rPr lang="en-US" i="1" dirty="0">
                <a:solidFill>
                  <a:srgbClr val="C00000"/>
                </a:solidFill>
              </a:rPr>
              <a:t>this copies </a:t>
            </a:r>
            <a:r>
              <a:rPr lang="en-US" b="1" i="1" dirty="0">
                <a:solidFill>
                  <a:srgbClr val="C00000"/>
                </a:solidFill>
              </a:rPr>
              <a:t>the contents </a:t>
            </a:r>
            <a:r>
              <a:rPr lang="en-US" i="1" dirty="0">
                <a:solidFill>
                  <a:srgbClr val="C00000"/>
                </a:solidFill>
              </a:rPr>
              <a:t>of each struct member during execution</a:t>
            </a:r>
          </a:p>
          <a:p>
            <a:r>
              <a:rPr lang="en-US" dirty="0"/>
              <a:t>Individual members can also be copied </a:t>
            </a:r>
          </a:p>
          <a:p>
            <a:endParaRPr lang="en-US" dirty="0"/>
          </a:p>
        </p:txBody>
      </p:sp>
      <p:sp>
        <p:nvSpPr>
          <p:cNvPr id="40" name="Content Placeholder 39">
            <a:extLst>
              <a:ext uri="{FF2B5EF4-FFF2-40B4-BE49-F238E27FC236}">
                <a16:creationId xmlns:a16="http://schemas.microsoft.com/office/drawing/2014/main" id="{947611F6-1CD5-9358-2501-85F9A9C9DDF7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846488" y="2174281"/>
            <a:ext cx="6747714" cy="4080405"/>
          </a:xfr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date </a:t>
            </a:r>
            <a:r>
              <a:rPr lang="en-US" alt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first = {1, 1};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date </a:t>
            </a:r>
            <a:r>
              <a:rPr lang="en-US" alt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final = {.day= 31, .month= 12};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altLang="en-US" sz="20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date </a:t>
            </a:r>
            <a:r>
              <a:rPr lang="en-US" alt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*pt1 = &amp;first;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date </a:t>
            </a:r>
            <a:r>
              <a:rPr lang="en-US" alt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*pt2 = &amp;final;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altLang="en-US" sz="20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final.day</a:t>
            </a:r>
            <a:r>
              <a:rPr lang="en-US" alt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alt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first.day</a:t>
            </a:r>
            <a:r>
              <a:rPr lang="en-US" alt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alt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both day are 1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final = first;         </a:t>
            </a:r>
            <a:r>
              <a:rPr lang="en-US" alt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copies whole struct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altLang="en-US" sz="2000" i="1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pt2-&gt;month = 3;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*pt1 = *pt2;		   </a:t>
            </a:r>
            <a:r>
              <a:rPr lang="en-US" alt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copies whole struct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pt2-&gt;day = 7;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pt1-&gt;day = pt2-&gt;day;  </a:t>
            </a:r>
            <a:r>
              <a:rPr lang="en-US" alt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both days are now 7</a:t>
            </a:r>
            <a:endParaRPr lang="en-US" altLang="en-US" sz="2000" i="1" dirty="0">
              <a:solidFill>
                <a:srgbClr val="2C895B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A35D3D-CFB1-94AB-2887-A8D3D89961B1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8859F07B-8C5D-0AC7-6701-6BE28D750127}"/>
              </a:ext>
            </a:extLst>
          </p:cNvPr>
          <p:cNvGrpSpPr/>
          <p:nvPr/>
        </p:nvGrpSpPr>
        <p:grpSpPr>
          <a:xfrm>
            <a:off x="8178851" y="2227380"/>
            <a:ext cx="2785385" cy="1317450"/>
            <a:chOff x="8529047" y="2149559"/>
            <a:chExt cx="2785385" cy="131745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BC28F32F-1509-44F8-DCF3-500B0C15FD2D}"/>
                </a:ext>
              </a:extLst>
            </p:cNvPr>
            <p:cNvGrpSpPr/>
            <p:nvPr/>
          </p:nvGrpSpPr>
          <p:grpSpPr>
            <a:xfrm>
              <a:off x="8529047" y="2474184"/>
              <a:ext cx="2785385" cy="992825"/>
              <a:chOff x="7564063" y="1086169"/>
              <a:chExt cx="2785385" cy="992825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B9CED7E-5E09-8750-8E08-9572816ECE42}"/>
                  </a:ext>
                </a:extLst>
              </p:cNvPr>
              <p:cNvSpPr txBox="1"/>
              <p:nvPr/>
            </p:nvSpPr>
            <p:spPr>
              <a:xfrm>
                <a:off x="7564063" y="1275624"/>
                <a:ext cx="7315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ptr1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6E177BC-4F19-7CE8-8DCD-C67DAAC321F0}"/>
                  </a:ext>
                </a:extLst>
              </p:cNvPr>
              <p:cNvSpPr txBox="1"/>
              <p:nvPr/>
            </p:nvSpPr>
            <p:spPr>
              <a:xfrm>
                <a:off x="7779643" y="1594187"/>
                <a:ext cx="365760" cy="369332"/>
              </a:xfrm>
              <a:prstGeom prst="rect">
                <a:avLst/>
              </a:prstGeom>
              <a:solidFill>
                <a:srgbClr val="D6D6F5"/>
              </a:solidFill>
              <a:ln w="25400">
                <a:solidFill>
                  <a:schemeClr val="bg2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288BD951-ADCE-6A76-69CA-CF087EE1CEFC}"/>
                  </a:ext>
                </a:extLst>
              </p:cNvPr>
              <p:cNvCxnSpPr/>
              <p:nvPr/>
            </p:nvCxnSpPr>
            <p:spPr bwMode="auto">
              <a:xfrm>
                <a:off x="7962523" y="1788124"/>
                <a:ext cx="731520" cy="0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FFC000"/>
                </a:solidFill>
                <a:prstDash val="solid"/>
                <a:round/>
                <a:headEnd type="oval" w="med" len="med"/>
                <a:tailEnd type="stealth"/>
              </a:ln>
              <a:effectLst>
                <a:glow rad="25400">
                  <a:schemeClr val="tx1"/>
                </a:glow>
              </a:effectLst>
            </p:spPr>
          </p:cxn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2DA68C5-95F5-5DF4-AC64-32B1335DF07B}"/>
                  </a:ext>
                </a:extLst>
              </p:cNvPr>
              <p:cNvSpPr txBox="1"/>
              <p:nvPr/>
            </p:nvSpPr>
            <p:spPr>
              <a:xfrm>
                <a:off x="9671493" y="1459152"/>
                <a:ext cx="677377" cy="369332"/>
              </a:xfrm>
              <a:prstGeom prst="rect">
                <a:avLst/>
              </a:prstGeom>
              <a:solidFill>
                <a:srgbClr val="D6D6F5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1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7C4FAD6-06AB-734A-FD69-09D29C331814}"/>
                  </a:ext>
                </a:extLst>
              </p:cNvPr>
              <p:cNvSpPr txBox="1"/>
              <p:nvPr/>
            </p:nvSpPr>
            <p:spPr>
              <a:xfrm>
                <a:off x="7826544" y="1817384"/>
                <a:ext cx="938077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/>
                  <a:t>low address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E92AEB6-FB39-02DC-DA27-0F692E6462D5}"/>
                  </a:ext>
                </a:extLst>
              </p:cNvPr>
              <p:cNvSpPr txBox="1"/>
              <p:nvPr/>
            </p:nvSpPr>
            <p:spPr>
              <a:xfrm>
                <a:off x="8736228" y="1457383"/>
                <a:ext cx="935265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month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FAE4DD4-D794-9F65-506C-3D3B666201FD}"/>
                  </a:ext>
                </a:extLst>
              </p:cNvPr>
              <p:cNvSpPr txBox="1"/>
              <p:nvPr/>
            </p:nvSpPr>
            <p:spPr>
              <a:xfrm>
                <a:off x="8739019" y="1086169"/>
                <a:ext cx="935265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day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59174FA-9F64-EE74-0037-E105C9E52634}"/>
                  </a:ext>
                </a:extLst>
              </p:cNvPr>
              <p:cNvSpPr txBox="1"/>
              <p:nvPr/>
            </p:nvSpPr>
            <p:spPr>
              <a:xfrm>
                <a:off x="9672071" y="1090038"/>
                <a:ext cx="677377" cy="369332"/>
              </a:xfrm>
              <a:prstGeom prst="rect">
                <a:avLst/>
              </a:prstGeom>
              <a:solidFill>
                <a:srgbClr val="D6D6F5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1</a:t>
                </a:r>
              </a:p>
            </p:txBody>
          </p:sp>
        </p:grp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AF49F09F-14E0-0C36-170C-751BE7630708}"/>
                </a:ext>
              </a:extLst>
            </p:cNvPr>
            <p:cNvSpPr txBox="1"/>
            <p:nvPr/>
          </p:nvSpPr>
          <p:spPr>
            <a:xfrm>
              <a:off x="10003350" y="2149559"/>
              <a:ext cx="5565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first</a:t>
              </a: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7BC9CE43-582E-69E9-B401-90FE6CF869DD}"/>
              </a:ext>
            </a:extLst>
          </p:cNvPr>
          <p:cNvGrpSpPr/>
          <p:nvPr/>
        </p:nvGrpSpPr>
        <p:grpSpPr>
          <a:xfrm>
            <a:off x="8178851" y="3414025"/>
            <a:ext cx="2785385" cy="1293081"/>
            <a:chOff x="8529047" y="3336204"/>
            <a:chExt cx="2785385" cy="1293081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8E617F6F-93FA-CADD-288F-1C9C5662EE81}"/>
                </a:ext>
              </a:extLst>
            </p:cNvPr>
            <p:cNvGrpSpPr/>
            <p:nvPr/>
          </p:nvGrpSpPr>
          <p:grpSpPr>
            <a:xfrm>
              <a:off x="8529047" y="3636460"/>
              <a:ext cx="2785385" cy="992825"/>
              <a:chOff x="7564063" y="1086169"/>
              <a:chExt cx="2785385" cy="992825"/>
            </a:xfrm>
          </p:grpSpPr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D0CBAB6-699C-8D09-718B-4B174F85C4BD}"/>
                  </a:ext>
                </a:extLst>
              </p:cNvPr>
              <p:cNvSpPr txBox="1"/>
              <p:nvPr/>
            </p:nvSpPr>
            <p:spPr>
              <a:xfrm>
                <a:off x="7564063" y="1275624"/>
                <a:ext cx="7315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ptr2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33C7C62-0FF5-FAD8-3432-7BEE1001761B}"/>
                  </a:ext>
                </a:extLst>
              </p:cNvPr>
              <p:cNvSpPr txBox="1"/>
              <p:nvPr/>
            </p:nvSpPr>
            <p:spPr>
              <a:xfrm>
                <a:off x="7779643" y="1594187"/>
                <a:ext cx="365760" cy="369332"/>
              </a:xfrm>
              <a:prstGeom prst="rect">
                <a:avLst/>
              </a:prstGeom>
              <a:solidFill>
                <a:srgbClr val="D6D6F5"/>
              </a:solidFill>
              <a:ln w="25400">
                <a:solidFill>
                  <a:schemeClr val="bg2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66389BD7-8347-F381-7795-2F1BE619812F}"/>
                  </a:ext>
                </a:extLst>
              </p:cNvPr>
              <p:cNvCxnSpPr/>
              <p:nvPr/>
            </p:nvCxnSpPr>
            <p:spPr bwMode="auto">
              <a:xfrm>
                <a:off x="7962523" y="1788124"/>
                <a:ext cx="731520" cy="0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FFC000"/>
                </a:solidFill>
                <a:prstDash val="solid"/>
                <a:round/>
                <a:headEnd type="oval" w="med" len="med"/>
                <a:tailEnd type="stealth"/>
              </a:ln>
              <a:effectLst>
                <a:glow rad="25400">
                  <a:schemeClr val="tx1"/>
                </a:glow>
              </a:effectLst>
            </p:spPr>
          </p:cxn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64A4508-24AE-B561-4AAD-35ACA3911A3C}"/>
                  </a:ext>
                </a:extLst>
              </p:cNvPr>
              <p:cNvSpPr txBox="1"/>
              <p:nvPr/>
            </p:nvSpPr>
            <p:spPr>
              <a:xfrm>
                <a:off x="9671493" y="1459152"/>
                <a:ext cx="677377" cy="369332"/>
              </a:xfrm>
              <a:prstGeom prst="rect">
                <a:avLst/>
              </a:prstGeom>
              <a:solidFill>
                <a:srgbClr val="D6D6F5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12</a:t>
                </a: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E61498A-2CBA-90C8-9313-57C13C76F64A}"/>
                  </a:ext>
                </a:extLst>
              </p:cNvPr>
              <p:cNvSpPr txBox="1"/>
              <p:nvPr/>
            </p:nvSpPr>
            <p:spPr>
              <a:xfrm>
                <a:off x="7826544" y="1817384"/>
                <a:ext cx="938077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/>
                  <a:t>low address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1EDC61D-538B-B224-C608-D2F3B385B41F}"/>
                  </a:ext>
                </a:extLst>
              </p:cNvPr>
              <p:cNvSpPr txBox="1"/>
              <p:nvPr/>
            </p:nvSpPr>
            <p:spPr>
              <a:xfrm>
                <a:off x="8736228" y="1457383"/>
                <a:ext cx="935265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month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E1790D8-3545-8914-7E38-F812D9D51182}"/>
                  </a:ext>
                </a:extLst>
              </p:cNvPr>
              <p:cNvSpPr txBox="1"/>
              <p:nvPr/>
            </p:nvSpPr>
            <p:spPr>
              <a:xfrm>
                <a:off x="8739019" y="1086169"/>
                <a:ext cx="935265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day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058B39D5-BBF7-BB13-3EFA-11F0C4B88833}"/>
                  </a:ext>
                </a:extLst>
              </p:cNvPr>
              <p:cNvSpPr txBox="1"/>
              <p:nvPr/>
            </p:nvSpPr>
            <p:spPr>
              <a:xfrm>
                <a:off x="9672071" y="1090038"/>
                <a:ext cx="677377" cy="369332"/>
              </a:xfrm>
              <a:prstGeom prst="rect">
                <a:avLst/>
              </a:prstGeom>
              <a:solidFill>
                <a:srgbClr val="D6D6F5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31</a:t>
                </a:r>
              </a:p>
            </p:txBody>
          </p:sp>
        </p:grp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249FF0CA-82A7-7750-4317-C6B5211C4F73}"/>
                </a:ext>
              </a:extLst>
            </p:cNvPr>
            <p:cNvSpPr txBox="1"/>
            <p:nvPr/>
          </p:nvSpPr>
          <p:spPr>
            <a:xfrm>
              <a:off x="10043439" y="3336204"/>
              <a:ext cx="6078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final</a:t>
              </a:r>
            </a:p>
          </p:txBody>
        </p: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B137ABAD-60C3-2ACE-F5BB-3C9C8A0CECBE}"/>
              </a:ext>
            </a:extLst>
          </p:cNvPr>
          <p:cNvSpPr txBox="1"/>
          <p:nvPr/>
        </p:nvSpPr>
        <p:spPr>
          <a:xfrm>
            <a:off x="10279160" y="3724831"/>
            <a:ext cx="677377" cy="369332"/>
          </a:xfrm>
          <a:prstGeom prst="rect">
            <a:avLst/>
          </a:prstGeom>
          <a:solidFill>
            <a:srgbClr val="D6D6F5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0C4E54D-ACAA-604D-147B-F6CDDE3FB6DA}"/>
              </a:ext>
            </a:extLst>
          </p:cNvPr>
          <p:cNvSpPr txBox="1"/>
          <p:nvPr/>
        </p:nvSpPr>
        <p:spPr>
          <a:xfrm>
            <a:off x="10284928" y="4082112"/>
            <a:ext cx="677377" cy="369332"/>
          </a:xfrm>
          <a:prstGeom prst="rect">
            <a:avLst/>
          </a:prstGeom>
          <a:solidFill>
            <a:srgbClr val="D6D6F5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5A24032F-8F7C-1B7D-6203-ABFC964B0460}"/>
              </a:ext>
            </a:extLst>
          </p:cNvPr>
          <p:cNvSpPr txBox="1"/>
          <p:nvPr/>
        </p:nvSpPr>
        <p:spPr>
          <a:xfrm>
            <a:off x="10271461" y="4092416"/>
            <a:ext cx="677377" cy="369332"/>
          </a:xfrm>
          <a:prstGeom prst="rect">
            <a:avLst/>
          </a:prstGeom>
          <a:solidFill>
            <a:srgbClr val="D6D6F5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A6E1CE52-D40D-79A1-EC52-DB887C0EFEED}"/>
              </a:ext>
            </a:extLst>
          </p:cNvPr>
          <p:cNvSpPr txBox="1"/>
          <p:nvPr/>
        </p:nvSpPr>
        <p:spPr>
          <a:xfrm>
            <a:off x="10285703" y="2923219"/>
            <a:ext cx="677377" cy="369332"/>
          </a:xfrm>
          <a:prstGeom prst="rect">
            <a:avLst/>
          </a:prstGeom>
          <a:solidFill>
            <a:srgbClr val="D6D6F5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82473D3-B918-C60B-CBDE-49D18264C910}"/>
              </a:ext>
            </a:extLst>
          </p:cNvPr>
          <p:cNvSpPr txBox="1"/>
          <p:nvPr/>
        </p:nvSpPr>
        <p:spPr>
          <a:xfrm>
            <a:off x="10275337" y="3715095"/>
            <a:ext cx="677377" cy="369332"/>
          </a:xfrm>
          <a:prstGeom prst="rect">
            <a:avLst/>
          </a:prstGeom>
          <a:solidFill>
            <a:srgbClr val="D6D6F5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FB82859-6532-C840-132A-D30C51F0C6AB}"/>
              </a:ext>
            </a:extLst>
          </p:cNvPr>
          <p:cNvSpPr txBox="1"/>
          <p:nvPr/>
        </p:nvSpPr>
        <p:spPr>
          <a:xfrm>
            <a:off x="10285703" y="2549849"/>
            <a:ext cx="677377" cy="369332"/>
          </a:xfrm>
          <a:prstGeom prst="rect">
            <a:avLst/>
          </a:prstGeom>
          <a:solidFill>
            <a:srgbClr val="D6D6F5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3338839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40" grpId="0" uiExpand="1" build="p"/>
      <p:bldP spid="5" grpId="0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BE4C5F-E0CF-4DCF-5522-5D56F6B56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97" y="22117"/>
            <a:ext cx="11568305" cy="549936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Caution</a:t>
            </a:r>
            <a:r>
              <a:rPr lang="en-US" dirty="0"/>
              <a:t>: Assignment is a </a:t>
            </a:r>
            <a:r>
              <a:rPr lang="en-US" dirty="0">
                <a:solidFill>
                  <a:srgbClr val="FF0000"/>
                </a:solidFill>
              </a:rPr>
              <a:t>Shallow Copy </a:t>
            </a:r>
            <a:r>
              <a:rPr lang="en-US" dirty="0"/>
              <a:t>of struct members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122B55-89D6-EB9B-AD58-E3928371058C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66396" y="2702968"/>
            <a:ext cx="11859207" cy="3805408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200" dirty="0"/>
              <a:t>When you assign one struct to another, it copies member contents including pointer values!</a:t>
            </a:r>
            <a:endParaRPr lang="en-US" sz="2200" i="1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endParaRPr lang="en-US" sz="14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2D60858-E4CF-F7C3-4C85-027C4A2CAFBE}"/>
              </a:ext>
            </a:extLst>
          </p:cNvPr>
          <p:cNvSpPr txBox="1">
            <a:spLocks/>
          </p:cNvSpPr>
          <p:nvPr/>
        </p:nvSpPr>
        <p:spPr bwMode="auto">
          <a:xfrm>
            <a:off x="2857116" y="3176880"/>
            <a:ext cx="5829684" cy="49473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SzPct val="60000"/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649224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SzPct val="11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914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SzPct val="8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170432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Char char="–"/>
              <a:defRPr sz="1800">
                <a:solidFill>
                  <a:schemeClr val="tx1"/>
                </a:solidFill>
                <a:latin typeface="Calibri" pitchFamily="34" charset="0"/>
              </a:defRPr>
            </a:lvl4pPr>
            <a:lvl5pPr marL="1444752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Char char="»"/>
              <a:defRPr sz="18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Arial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Arial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Arial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altLang="en-US" sz="2000" b="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car2 = car1;  </a:t>
            </a:r>
            <a:r>
              <a:rPr lang="en-US" altLang="en-US" sz="2000" b="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copies members exactly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6196E2-6351-B31C-6253-84FC66F9E325}"/>
              </a:ext>
            </a:extLst>
          </p:cNvPr>
          <p:cNvSpPr txBox="1"/>
          <p:nvPr/>
        </p:nvSpPr>
        <p:spPr>
          <a:xfrm>
            <a:off x="332419" y="798060"/>
            <a:ext cx="2611430" cy="132343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vehicle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char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*state;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char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*plate;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}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FF1D11-015A-4B08-E312-602353BFFC7E}"/>
              </a:ext>
            </a:extLst>
          </p:cNvPr>
          <p:cNvSpPr txBox="1"/>
          <p:nvPr/>
        </p:nvSpPr>
        <p:spPr>
          <a:xfrm>
            <a:off x="1188644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CB89926-6768-76E0-19A1-5C2AE3750FAB}"/>
              </a:ext>
            </a:extLst>
          </p:cNvPr>
          <p:cNvGrpSpPr/>
          <p:nvPr/>
        </p:nvGrpSpPr>
        <p:grpSpPr>
          <a:xfrm>
            <a:off x="3440667" y="4006788"/>
            <a:ext cx="4233961" cy="2288781"/>
            <a:chOff x="7256986" y="4105573"/>
            <a:chExt cx="4233961" cy="2288781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F658EF4B-DC4C-670E-9C7B-3137A25103E0}"/>
                </a:ext>
              </a:extLst>
            </p:cNvPr>
            <p:cNvGrpSpPr/>
            <p:nvPr/>
          </p:nvGrpSpPr>
          <p:grpSpPr>
            <a:xfrm>
              <a:off x="8002570" y="4105573"/>
              <a:ext cx="3488377" cy="2288781"/>
              <a:chOff x="7583470" y="4120813"/>
              <a:chExt cx="3488377" cy="2288781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8454B45A-BE34-D6EF-D315-AB14CB4A0517}"/>
                  </a:ext>
                </a:extLst>
              </p:cNvPr>
              <p:cNvGrpSpPr/>
              <p:nvPr/>
            </p:nvGrpSpPr>
            <p:grpSpPr>
              <a:xfrm>
                <a:off x="7583470" y="5284338"/>
                <a:ext cx="1645920" cy="369332"/>
                <a:chOff x="1828800" y="4572000"/>
                <a:chExt cx="1645920" cy="369332"/>
              </a:xfrm>
            </p:grpSpPr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1D464B37-BCEB-D950-51CC-98BFDD64EC26}"/>
                    </a:ext>
                  </a:extLst>
                </p:cNvPr>
                <p:cNvSpPr txBox="1"/>
                <p:nvPr/>
              </p:nvSpPr>
              <p:spPr>
                <a:xfrm>
                  <a:off x="1828800" y="4572000"/>
                  <a:ext cx="731520" cy="369332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>
                      <a:latin typeface="Calibri" panose="020F0502020204030204" pitchFamily="34" charset="0"/>
                      <a:ea typeface="CMU Bright" panose="02000603000000000000" pitchFamily="2" charset="0"/>
                      <a:cs typeface="Calibri" panose="020F0502020204030204" pitchFamily="34" charset="0"/>
                    </a:rPr>
                    <a:t>state</a:t>
                  </a:r>
                </a:p>
              </p:txBody>
            </p:sp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2275769E-885D-9B7C-3422-90CCC50696CA}"/>
                    </a:ext>
                  </a:extLst>
                </p:cNvPr>
                <p:cNvSpPr txBox="1"/>
                <p:nvPr/>
              </p:nvSpPr>
              <p:spPr>
                <a:xfrm>
                  <a:off x="2560320" y="4572000"/>
                  <a:ext cx="914400" cy="369332"/>
                </a:xfrm>
                <a:prstGeom prst="rect">
                  <a:avLst/>
                </a:prstGeom>
                <a:solidFill>
                  <a:srgbClr val="D6D6F5"/>
                </a:solidFill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endPara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1A4D650F-CF6C-6144-9AA6-8C36A0D346D3}"/>
                  </a:ext>
                </a:extLst>
              </p:cNvPr>
              <p:cNvGrpSpPr/>
              <p:nvPr/>
            </p:nvGrpSpPr>
            <p:grpSpPr>
              <a:xfrm>
                <a:off x="7587260" y="4918002"/>
                <a:ext cx="1645920" cy="369332"/>
                <a:chOff x="1828800" y="4572000"/>
                <a:chExt cx="1645920" cy="369332"/>
              </a:xfrm>
            </p:grpSpPr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910A73F3-345E-03C1-94FE-9BA2AB163FD0}"/>
                    </a:ext>
                  </a:extLst>
                </p:cNvPr>
                <p:cNvSpPr txBox="1"/>
                <p:nvPr/>
              </p:nvSpPr>
              <p:spPr>
                <a:xfrm>
                  <a:off x="1828800" y="4572000"/>
                  <a:ext cx="733698" cy="369332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>
                      <a:latin typeface="Calibri" panose="020F0502020204030204" pitchFamily="34" charset="0"/>
                      <a:ea typeface="CMU Bright" panose="02000603000000000000" pitchFamily="2" charset="0"/>
                      <a:cs typeface="Calibri" panose="020F0502020204030204" pitchFamily="34" charset="0"/>
                    </a:rPr>
                    <a:t>plate</a:t>
                  </a:r>
                </a:p>
              </p:txBody>
            </p: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B6A61008-80FE-924F-C903-3CF87191D1CB}"/>
                    </a:ext>
                  </a:extLst>
                </p:cNvPr>
                <p:cNvSpPr txBox="1"/>
                <p:nvPr/>
              </p:nvSpPr>
              <p:spPr>
                <a:xfrm>
                  <a:off x="2560320" y="4572000"/>
                  <a:ext cx="914400" cy="369332"/>
                </a:xfrm>
                <a:prstGeom prst="rect">
                  <a:avLst/>
                </a:prstGeom>
                <a:solidFill>
                  <a:srgbClr val="D6D6F5"/>
                </a:solidFill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endPara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9C652B1A-7192-B63C-44AE-8C655B90057C}"/>
                  </a:ext>
                </a:extLst>
              </p:cNvPr>
              <p:cNvCxnSpPr>
                <a:cxnSpLocks/>
                <a:endCxn id="20" idx="1"/>
              </p:cNvCxnSpPr>
              <p:nvPr/>
            </p:nvCxnSpPr>
            <p:spPr bwMode="auto">
              <a:xfrm flipV="1">
                <a:off x="8863630" y="4305479"/>
                <a:ext cx="660970" cy="810671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FFC000"/>
                </a:solidFill>
                <a:prstDash val="solid"/>
                <a:round/>
                <a:headEnd type="oval" w="med" len="med"/>
                <a:tailEnd type="stealth"/>
              </a:ln>
              <a:effectLst>
                <a:glow rad="25400">
                  <a:schemeClr val="tx1"/>
                </a:glow>
              </a:effectLst>
            </p:spPr>
          </p:cxn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534C4CA-6954-6AC8-53E1-636F43055346}"/>
                  </a:ext>
                </a:extLst>
              </p:cNvPr>
              <p:cNvSpPr txBox="1"/>
              <p:nvPr/>
            </p:nvSpPr>
            <p:spPr>
              <a:xfrm>
                <a:off x="9524600" y="4120813"/>
                <a:ext cx="1547247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"UCSD CSE"</a:t>
                </a:r>
              </a:p>
            </p:txBody>
          </p: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D850B80D-AD9B-2E6F-23C0-7F70426BDE0E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8843412" y="5471866"/>
                <a:ext cx="547138" cy="753062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FFC000"/>
                </a:solidFill>
                <a:prstDash val="solid"/>
                <a:round/>
                <a:headEnd type="oval" w="med" len="med"/>
                <a:tailEnd type="stealth"/>
              </a:ln>
              <a:effectLst>
                <a:glow rad="25400">
                  <a:schemeClr val="tx1"/>
                </a:glow>
              </a:effectLst>
            </p:spPr>
          </p:cxn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50B518F-2528-7A2F-5B06-947A7FC5457E}"/>
                  </a:ext>
                </a:extLst>
              </p:cNvPr>
              <p:cNvSpPr txBox="1"/>
              <p:nvPr/>
            </p:nvSpPr>
            <p:spPr>
              <a:xfrm>
                <a:off x="9439606" y="6040262"/>
                <a:ext cx="733698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"CA"</a:t>
                </a:r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825B930-8AAD-0BB8-E392-C4C3F44DE7FD}"/>
                </a:ext>
              </a:extLst>
            </p:cNvPr>
            <p:cNvSpPr txBox="1"/>
            <p:nvPr/>
          </p:nvSpPr>
          <p:spPr>
            <a:xfrm>
              <a:off x="7256986" y="5080227"/>
              <a:ext cx="6335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car1</a:t>
              </a:r>
            </a:p>
          </p:txBody>
        </p: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69781223-02FC-AC3C-B92B-20B4658AB63A}"/>
              </a:ext>
            </a:extLst>
          </p:cNvPr>
          <p:cNvSpPr txBox="1"/>
          <p:nvPr/>
        </p:nvSpPr>
        <p:spPr>
          <a:xfrm>
            <a:off x="3327412" y="646286"/>
            <a:ext cx="6230540" cy="70788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vehicle 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car1  = {"CA", "UCSD CSE"};</a:t>
            </a:r>
            <a:endParaRPr lang="en-US" sz="2000" i="1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vehicle 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car2;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1B7AB20B-0831-F315-D4E0-42D55DD8D8C8}"/>
              </a:ext>
            </a:extLst>
          </p:cNvPr>
          <p:cNvGrpSpPr/>
          <p:nvPr/>
        </p:nvGrpSpPr>
        <p:grpSpPr>
          <a:xfrm>
            <a:off x="3392343" y="1589961"/>
            <a:ext cx="1977267" cy="735668"/>
            <a:chOff x="7583470" y="4918002"/>
            <a:chExt cx="1977267" cy="735668"/>
          </a:xfrm>
        </p:grpSpPr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FBA440EF-BB40-252B-05D7-779BCDF4BDD6}"/>
                </a:ext>
              </a:extLst>
            </p:cNvPr>
            <p:cNvGrpSpPr/>
            <p:nvPr/>
          </p:nvGrpSpPr>
          <p:grpSpPr>
            <a:xfrm>
              <a:off x="7583470" y="5284338"/>
              <a:ext cx="1645920" cy="369332"/>
              <a:chOff x="1828800" y="4572000"/>
              <a:chExt cx="1645920" cy="369332"/>
            </a:xfrm>
          </p:grpSpPr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A9199DF1-8761-6BB3-0287-B4060112E9FF}"/>
                  </a:ext>
                </a:extLst>
              </p:cNvPr>
              <p:cNvSpPr txBox="1"/>
              <p:nvPr/>
            </p:nvSpPr>
            <p:spPr>
              <a:xfrm>
                <a:off x="1828800" y="4572000"/>
                <a:ext cx="731520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state</a:t>
                </a:r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7509F240-FE45-DF2B-F80F-19B9A63EB2A3}"/>
                  </a:ext>
                </a:extLst>
              </p:cNvPr>
              <p:cNvSpPr txBox="1"/>
              <p:nvPr/>
            </p:nvSpPr>
            <p:spPr>
              <a:xfrm>
                <a:off x="2560320" y="4572000"/>
                <a:ext cx="914400" cy="369332"/>
              </a:xfrm>
              <a:prstGeom prst="rect">
                <a:avLst/>
              </a:prstGeom>
              <a:solidFill>
                <a:srgbClr val="D6D6F5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046899AD-A73B-DE58-35A8-4CDDFABCE3BD}"/>
                </a:ext>
              </a:extLst>
            </p:cNvPr>
            <p:cNvGrpSpPr/>
            <p:nvPr/>
          </p:nvGrpSpPr>
          <p:grpSpPr>
            <a:xfrm>
              <a:off x="7587260" y="4918002"/>
              <a:ext cx="1645920" cy="369332"/>
              <a:chOff x="1828800" y="4572000"/>
              <a:chExt cx="1645920" cy="369332"/>
            </a:xfrm>
          </p:grpSpPr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C48BF537-11E3-9CA5-7841-A2DB253EE85F}"/>
                  </a:ext>
                </a:extLst>
              </p:cNvPr>
              <p:cNvSpPr txBox="1"/>
              <p:nvPr/>
            </p:nvSpPr>
            <p:spPr>
              <a:xfrm>
                <a:off x="1828800" y="4572000"/>
                <a:ext cx="733698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plate</a:t>
                </a:r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ED0D0641-A2EE-65DC-02FE-26A746BB47A2}"/>
                  </a:ext>
                </a:extLst>
              </p:cNvPr>
              <p:cNvSpPr txBox="1"/>
              <p:nvPr/>
            </p:nvSpPr>
            <p:spPr>
              <a:xfrm>
                <a:off x="2560320" y="4572000"/>
                <a:ext cx="914400" cy="369332"/>
              </a:xfrm>
              <a:prstGeom prst="rect">
                <a:avLst/>
              </a:prstGeom>
              <a:solidFill>
                <a:srgbClr val="D6D6F5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</p:grp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1E07AA52-B94D-9CF8-9DB6-8338105179BA}"/>
                </a:ext>
              </a:extLst>
            </p:cNvPr>
            <p:cNvCxnSpPr/>
            <p:nvPr/>
          </p:nvCxnSpPr>
          <p:spPr bwMode="auto">
            <a:xfrm>
              <a:off x="8808677" y="5103734"/>
              <a:ext cx="731520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6DCA6F95-5F9E-C57C-AF20-7AFBADE530F1}"/>
                </a:ext>
              </a:extLst>
            </p:cNvPr>
            <p:cNvCxnSpPr/>
            <p:nvPr/>
          </p:nvCxnSpPr>
          <p:spPr bwMode="auto">
            <a:xfrm>
              <a:off x="8829217" y="5478700"/>
              <a:ext cx="731520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</p:grpSp>
      <p:sp>
        <p:nvSpPr>
          <p:cNvPr id="73" name="TextBox 72">
            <a:extLst>
              <a:ext uri="{FF2B5EF4-FFF2-40B4-BE49-F238E27FC236}">
                <a16:creationId xmlns:a16="http://schemas.microsoft.com/office/drawing/2014/main" id="{A15A97EA-0B0A-8DB9-A635-9540E70C2C0E}"/>
              </a:ext>
            </a:extLst>
          </p:cNvPr>
          <p:cNvSpPr txBox="1"/>
          <p:nvPr/>
        </p:nvSpPr>
        <p:spPr>
          <a:xfrm>
            <a:off x="5366619" y="1987011"/>
            <a:ext cx="729381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rPr>
              <a:t>"CA"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3190C33F-0422-7947-5E7E-635276AEB414}"/>
              </a:ext>
            </a:extLst>
          </p:cNvPr>
          <p:cNvSpPr txBox="1"/>
          <p:nvPr/>
        </p:nvSpPr>
        <p:spPr>
          <a:xfrm>
            <a:off x="5364679" y="1548329"/>
            <a:ext cx="1320326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rPr>
              <a:t>"UCSD CSE"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AD97ACA-2EBA-922E-B245-D75341597729}"/>
              </a:ext>
            </a:extLst>
          </p:cNvPr>
          <p:cNvSpPr txBox="1"/>
          <p:nvPr/>
        </p:nvSpPr>
        <p:spPr>
          <a:xfrm>
            <a:off x="3284341" y="2269645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car1</a:t>
            </a: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602C3DA5-A674-A88A-11D0-5EFE1905726D}"/>
              </a:ext>
            </a:extLst>
          </p:cNvPr>
          <p:cNvGrpSpPr/>
          <p:nvPr/>
        </p:nvGrpSpPr>
        <p:grpSpPr>
          <a:xfrm>
            <a:off x="735812" y="4018241"/>
            <a:ext cx="5357246" cy="2211223"/>
            <a:chOff x="-2031546" y="4032383"/>
            <a:chExt cx="5357246" cy="2211223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3BDFF7FA-D1A0-9FB8-E24A-A5ABA72B877C}"/>
                </a:ext>
              </a:extLst>
            </p:cNvPr>
            <p:cNvGrpSpPr/>
            <p:nvPr/>
          </p:nvGrpSpPr>
          <p:grpSpPr>
            <a:xfrm>
              <a:off x="-2031546" y="4785510"/>
              <a:ext cx="2493032" cy="735668"/>
              <a:chOff x="7159248" y="4902762"/>
              <a:chExt cx="2493032" cy="735668"/>
            </a:xfrm>
          </p:grpSpPr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C103A4D5-7487-1CD0-BD6D-CC1B0AAC35C5}"/>
                  </a:ext>
                </a:extLst>
              </p:cNvPr>
              <p:cNvGrpSpPr/>
              <p:nvPr/>
            </p:nvGrpSpPr>
            <p:grpSpPr>
              <a:xfrm>
                <a:off x="8002570" y="4902762"/>
                <a:ext cx="1649710" cy="735668"/>
                <a:chOff x="7583470" y="4918002"/>
                <a:chExt cx="1649710" cy="735668"/>
              </a:xfrm>
            </p:grpSpPr>
            <p:grpSp>
              <p:nvGrpSpPr>
                <p:cNvPr id="49" name="Group 48">
                  <a:extLst>
                    <a:ext uri="{FF2B5EF4-FFF2-40B4-BE49-F238E27FC236}">
                      <a16:creationId xmlns:a16="http://schemas.microsoft.com/office/drawing/2014/main" id="{EACCCAC7-0549-A0EF-20CD-22624510CBF5}"/>
                    </a:ext>
                  </a:extLst>
                </p:cNvPr>
                <p:cNvGrpSpPr/>
                <p:nvPr/>
              </p:nvGrpSpPr>
              <p:grpSpPr>
                <a:xfrm>
                  <a:off x="7583470" y="5284338"/>
                  <a:ext cx="1645920" cy="369332"/>
                  <a:chOff x="1828800" y="4572000"/>
                  <a:chExt cx="1645920" cy="369332"/>
                </a:xfrm>
              </p:grpSpPr>
              <p:sp>
                <p:nvSpPr>
                  <p:cNvPr id="57" name="TextBox 56">
                    <a:extLst>
                      <a:ext uri="{FF2B5EF4-FFF2-40B4-BE49-F238E27FC236}">
                        <a16:creationId xmlns:a16="http://schemas.microsoft.com/office/drawing/2014/main" id="{8A38E64B-011F-EF3F-2223-CB9B09330100}"/>
                      </a:ext>
                    </a:extLst>
                  </p:cNvPr>
                  <p:cNvSpPr txBox="1"/>
                  <p:nvPr/>
                </p:nvSpPr>
                <p:spPr>
                  <a:xfrm>
                    <a:off x="1828800" y="4572000"/>
                    <a:ext cx="731520" cy="369332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dirty="0">
                        <a:latin typeface="Calibri" panose="020F0502020204030204" pitchFamily="34" charset="0"/>
                        <a:ea typeface="CMU Bright" panose="02000603000000000000" pitchFamily="2" charset="0"/>
                        <a:cs typeface="Calibri" panose="020F0502020204030204" pitchFamily="34" charset="0"/>
                      </a:rPr>
                      <a:t>state</a:t>
                    </a:r>
                  </a:p>
                </p:txBody>
              </p:sp>
              <p:sp>
                <p:nvSpPr>
                  <p:cNvPr id="58" name="TextBox 57">
                    <a:extLst>
                      <a:ext uri="{FF2B5EF4-FFF2-40B4-BE49-F238E27FC236}">
                        <a16:creationId xmlns:a16="http://schemas.microsoft.com/office/drawing/2014/main" id="{A979463C-5FAF-CF8B-9B43-203DE5668030}"/>
                      </a:ext>
                    </a:extLst>
                  </p:cNvPr>
                  <p:cNvSpPr txBox="1"/>
                  <p:nvPr/>
                </p:nvSpPr>
                <p:spPr>
                  <a:xfrm>
                    <a:off x="2560320" y="4572000"/>
                    <a:ext cx="914400" cy="369332"/>
                  </a:xfrm>
                  <a:prstGeom prst="rect">
                    <a:avLst/>
                  </a:prstGeom>
                  <a:solidFill>
                    <a:srgbClr val="D6D6F5"/>
                  </a:solidFill>
                  <a:ln w="25400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endParaRPr lang="en-US" dirty="0">
                      <a:latin typeface="Calibri" panose="020F0502020204030204" pitchFamily="34" charset="0"/>
                      <a:ea typeface="CMU Bright" panose="02000603000000000000" pitchFamily="2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50" name="Group 49">
                  <a:extLst>
                    <a:ext uri="{FF2B5EF4-FFF2-40B4-BE49-F238E27FC236}">
                      <a16:creationId xmlns:a16="http://schemas.microsoft.com/office/drawing/2014/main" id="{C4FA198A-D32A-23A0-8232-62B0A16E4972}"/>
                    </a:ext>
                  </a:extLst>
                </p:cNvPr>
                <p:cNvGrpSpPr/>
                <p:nvPr/>
              </p:nvGrpSpPr>
              <p:grpSpPr>
                <a:xfrm>
                  <a:off x="7587260" y="4918002"/>
                  <a:ext cx="1645920" cy="369332"/>
                  <a:chOff x="1828800" y="4572000"/>
                  <a:chExt cx="1645920" cy="369332"/>
                </a:xfrm>
              </p:grpSpPr>
              <p:sp>
                <p:nvSpPr>
                  <p:cNvPr id="55" name="TextBox 54">
                    <a:extLst>
                      <a:ext uri="{FF2B5EF4-FFF2-40B4-BE49-F238E27FC236}">
                        <a16:creationId xmlns:a16="http://schemas.microsoft.com/office/drawing/2014/main" id="{770DA0DC-7F86-602C-5498-EB5211D6FD71}"/>
                      </a:ext>
                    </a:extLst>
                  </p:cNvPr>
                  <p:cNvSpPr txBox="1"/>
                  <p:nvPr/>
                </p:nvSpPr>
                <p:spPr>
                  <a:xfrm>
                    <a:off x="1828800" y="4572000"/>
                    <a:ext cx="733698" cy="369332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dirty="0">
                        <a:latin typeface="Calibri" panose="020F0502020204030204" pitchFamily="34" charset="0"/>
                        <a:ea typeface="CMU Bright" panose="02000603000000000000" pitchFamily="2" charset="0"/>
                        <a:cs typeface="Calibri" panose="020F0502020204030204" pitchFamily="34" charset="0"/>
                      </a:rPr>
                      <a:t>plate</a:t>
                    </a:r>
                  </a:p>
                </p:txBody>
              </p:sp>
              <p:sp>
                <p:nvSpPr>
                  <p:cNvPr id="56" name="TextBox 55">
                    <a:extLst>
                      <a:ext uri="{FF2B5EF4-FFF2-40B4-BE49-F238E27FC236}">
                        <a16:creationId xmlns:a16="http://schemas.microsoft.com/office/drawing/2014/main" id="{ABD4F15E-98FC-390D-D904-78F857820A93}"/>
                      </a:ext>
                    </a:extLst>
                  </p:cNvPr>
                  <p:cNvSpPr txBox="1"/>
                  <p:nvPr/>
                </p:nvSpPr>
                <p:spPr>
                  <a:xfrm>
                    <a:off x="2560320" y="4572000"/>
                    <a:ext cx="914400" cy="369332"/>
                  </a:xfrm>
                  <a:prstGeom prst="rect">
                    <a:avLst/>
                  </a:prstGeom>
                  <a:solidFill>
                    <a:srgbClr val="D6D6F5"/>
                  </a:solidFill>
                  <a:ln w="25400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endParaRPr lang="en-US" dirty="0">
                      <a:latin typeface="Calibri" panose="020F0502020204030204" pitchFamily="34" charset="0"/>
                      <a:ea typeface="CMU Bright" panose="02000603000000000000" pitchFamily="2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7C225C4-8FAD-ADBE-6F55-6D7D053AC158}"/>
                  </a:ext>
                </a:extLst>
              </p:cNvPr>
              <p:cNvSpPr txBox="1"/>
              <p:nvPr/>
            </p:nvSpPr>
            <p:spPr>
              <a:xfrm>
                <a:off x="7159248" y="5075766"/>
                <a:ext cx="63350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car2</a:t>
                </a:r>
              </a:p>
            </p:txBody>
          </p:sp>
        </p:grp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180458A0-F6A5-739C-C426-4EBA48C9D99E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9458" y="4032383"/>
              <a:ext cx="3276242" cy="937793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68416F13-1C00-8D04-EE00-A28C0CC4CC93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2701" y="5351946"/>
              <a:ext cx="3210866" cy="891660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</p:grp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053301CF-81C3-F647-1F0E-C5054B3CAFD0}"/>
              </a:ext>
            </a:extLst>
          </p:cNvPr>
          <p:cNvSpPr txBox="1">
            <a:spLocks/>
          </p:cNvSpPr>
          <p:nvPr/>
        </p:nvSpPr>
        <p:spPr bwMode="auto">
          <a:xfrm>
            <a:off x="7910275" y="4925941"/>
            <a:ext cx="3862113" cy="49473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SzPct val="60000"/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649224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SzPct val="11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914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SzPct val="8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170432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Char char="–"/>
              <a:defRPr sz="1800">
                <a:solidFill>
                  <a:schemeClr val="tx1"/>
                </a:solidFill>
                <a:latin typeface="Calibri" pitchFamily="34" charset="0"/>
              </a:defRPr>
            </a:lvl4pPr>
            <a:lvl5pPr marL="1444752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Char char="»"/>
              <a:defRPr sz="18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Arial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Arial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Arial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altLang="en-US" sz="2000" b="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car2.plate = "UCSD ECE";</a:t>
            </a:r>
            <a:endParaRPr lang="en-US" altLang="en-US" sz="2000" b="0" i="1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6A22F94-0811-BDC0-8C3B-2903E6D46966}"/>
              </a:ext>
            </a:extLst>
          </p:cNvPr>
          <p:cNvSpPr txBox="1"/>
          <p:nvPr/>
        </p:nvSpPr>
        <p:spPr>
          <a:xfrm>
            <a:off x="6161704" y="3809323"/>
            <a:ext cx="1547247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rPr>
              <a:t>"UCSD ECE"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2124D63-52FB-0F99-AF63-D8AAFC38BCB4}"/>
              </a:ext>
            </a:extLst>
          </p:cNvPr>
          <p:cNvGrpSpPr/>
          <p:nvPr/>
        </p:nvGrpSpPr>
        <p:grpSpPr>
          <a:xfrm>
            <a:off x="6748643" y="1621101"/>
            <a:ext cx="2513785" cy="646331"/>
            <a:chOff x="387647" y="2785341"/>
            <a:chExt cx="2513785" cy="646331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20AC2FF-2937-F943-6A33-9BA34D7F6B40}"/>
                </a:ext>
              </a:extLst>
            </p:cNvPr>
            <p:cNvSpPr txBox="1"/>
            <p:nvPr/>
          </p:nvSpPr>
          <p:spPr>
            <a:xfrm>
              <a:off x="976652" y="2785341"/>
              <a:ext cx="1924780" cy="64633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800" b="0" dirty="0">
                  <a:solidFill>
                    <a:srgbClr val="FF0000"/>
                  </a:solidFill>
                  <a:latin typeface="Calibri" pitchFamily="34" charset="0"/>
                </a:rPr>
                <a:t>immutable strings</a:t>
              </a:r>
            </a:p>
            <a:p>
              <a:r>
                <a:rPr lang="en-US" dirty="0">
                  <a:solidFill>
                    <a:srgbClr val="FF0000"/>
                  </a:solidFill>
                  <a:latin typeface="Calibri" pitchFamily="34" charset="0"/>
                </a:rPr>
                <a:t>(read only data)</a:t>
              </a:r>
              <a:endParaRPr lang="en-US" sz="1800" b="0" dirty="0">
                <a:solidFill>
                  <a:srgbClr val="FF0000"/>
                </a:solidFill>
                <a:latin typeface="Calibri" pitchFamily="34" charset="0"/>
              </a:endParaRPr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23E81291-835F-72AC-9A72-3FC0730F3A0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7647" y="2964399"/>
              <a:ext cx="585215" cy="0"/>
            </a:xfrm>
            <a:prstGeom prst="straightConnector1">
              <a:avLst/>
            </a:prstGeom>
            <a:ln w="349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000F58E6-B9F8-1F59-8AA8-9D9C977ACD47}"/>
              </a:ext>
            </a:extLst>
          </p:cNvPr>
          <p:cNvSpPr txBox="1"/>
          <p:nvPr/>
        </p:nvSpPr>
        <p:spPr>
          <a:xfrm>
            <a:off x="7366166" y="5521178"/>
            <a:ext cx="4503156" cy="923330"/>
          </a:xfrm>
          <a:prstGeom prst="rect">
            <a:avLst/>
          </a:prstGeom>
          <a:solidFill>
            <a:schemeClr val="bg1"/>
          </a:solidFill>
          <a:ln w="3175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Warning</a:t>
            </a:r>
          </a:p>
          <a:p>
            <a:r>
              <a:rPr lang="en-US" dirty="0">
                <a:solidFill>
                  <a:srgbClr val="FF0000"/>
                </a:solidFill>
              </a:rPr>
              <a:t>Be </a:t>
            </a:r>
            <a:r>
              <a:rPr lang="en-US" b="1" dirty="0">
                <a:solidFill>
                  <a:srgbClr val="FF0000"/>
                </a:solidFill>
              </a:rPr>
              <a:t>very careful </a:t>
            </a:r>
            <a:r>
              <a:rPr lang="en-US" dirty="0">
                <a:solidFill>
                  <a:srgbClr val="FF0000"/>
                </a:solidFill>
              </a:rPr>
              <a:t>with "shallow copies" in C</a:t>
            </a:r>
          </a:p>
          <a:p>
            <a:r>
              <a:rPr lang="en-US" dirty="0">
                <a:solidFill>
                  <a:srgbClr val="FF0000"/>
                </a:solidFill>
              </a:rPr>
              <a:t>when pointers are involved</a:t>
            </a:r>
          </a:p>
        </p:txBody>
      </p:sp>
    </p:spTree>
    <p:extLst>
      <p:ext uri="{BB962C8B-B14F-4D97-AF65-F5344CB8AC3E}">
        <p14:creationId xmlns:p14="http://schemas.microsoft.com/office/powerpoint/2010/main" val="2623490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5" grpId="0" animBg="1"/>
      <p:bldP spid="6" grpId="0" animBg="1"/>
      <p:bldP spid="7" grpId="0"/>
      <p:bldP spid="51" grpId="0" animBg="1"/>
      <p:bldP spid="73" grpId="0" animBg="1"/>
      <p:bldP spid="74" grpId="0" animBg="1"/>
      <p:bldP spid="14" grpId="0"/>
      <p:bldP spid="25" grpId="0" animBg="1"/>
      <p:bldP spid="26" grpId="0" animBg="1"/>
      <p:bldP spid="6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6E7AB0D-71D0-A26A-98EF-264D18AC2A07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994750" y="972630"/>
            <a:ext cx="10202499" cy="5165524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200" b="1" dirty="0"/>
              <a:t>Must </a:t>
            </a:r>
            <a:r>
              <a:rPr lang="en-US" sz="2200" dirty="0"/>
              <a:t>first allocate space to be pointed at by member pointers independently (</a:t>
            </a:r>
            <a:r>
              <a:rPr lang="en-US" sz="2200" dirty="0">
                <a:solidFill>
                  <a:schemeClr val="accent1"/>
                </a:solidFill>
              </a:rPr>
              <a:t>they are not part of the struct, only the pointers are</a:t>
            </a:r>
            <a:r>
              <a:rPr lang="en-US" sz="2200" dirty="0"/>
              <a:t>) then copy what they point at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ADCB0B-2A0F-EB40-92FD-6BA31CE5EB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056" y="320490"/>
            <a:ext cx="10515600" cy="488994"/>
          </a:xfrm>
        </p:spPr>
        <p:txBody>
          <a:bodyPr/>
          <a:lstStyle/>
          <a:p>
            <a:r>
              <a:rPr lang="en-US" dirty="0"/>
              <a:t>Deep Copies of Structs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69E870F-5156-7043-8DF2-A10E2B9C18B1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7DD0010-ADB3-8528-96FA-F817443750BA}"/>
              </a:ext>
            </a:extLst>
          </p:cNvPr>
          <p:cNvSpPr txBox="1"/>
          <p:nvPr/>
        </p:nvSpPr>
        <p:spPr>
          <a:xfrm>
            <a:off x="2103434" y="2116581"/>
            <a:ext cx="3667422" cy="255454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vehicle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char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*state;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char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*plate;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int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year;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}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vehicle 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car1;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pn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 = &amp;car1;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2F081E6-48C6-25AE-AA88-BB2E60D1D84D}"/>
              </a:ext>
            </a:extLst>
          </p:cNvPr>
          <p:cNvGrpSpPr/>
          <p:nvPr/>
        </p:nvGrpSpPr>
        <p:grpSpPr>
          <a:xfrm>
            <a:off x="6073538" y="2870144"/>
            <a:ext cx="4085834" cy="1226750"/>
            <a:chOff x="6872590" y="4527155"/>
            <a:chExt cx="4085834" cy="1226750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8A816A9E-B543-985D-C4B9-3D47BCA5391B}"/>
                </a:ext>
              </a:extLst>
            </p:cNvPr>
            <p:cNvGrpSpPr/>
            <p:nvPr/>
          </p:nvGrpSpPr>
          <p:grpSpPr>
            <a:xfrm>
              <a:off x="6872590" y="4527155"/>
              <a:ext cx="4085834" cy="1211439"/>
              <a:chOff x="6453490" y="4542395"/>
              <a:chExt cx="4085834" cy="1211439"/>
            </a:xfrm>
          </p:grpSpPr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B2D7A506-AD2F-6D81-490B-DDB008C038A5}"/>
                  </a:ext>
                </a:extLst>
              </p:cNvPr>
              <p:cNvGrpSpPr/>
              <p:nvPr/>
            </p:nvGrpSpPr>
            <p:grpSpPr>
              <a:xfrm>
                <a:off x="7583470" y="5284338"/>
                <a:ext cx="1645920" cy="369332"/>
                <a:chOff x="1828800" y="4572000"/>
                <a:chExt cx="1645920" cy="369332"/>
              </a:xfrm>
            </p:grpSpPr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9F544C06-4E17-ED6F-6580-D124F589A467}"/>
                    </a:ext>
                  </a:extLst>
                </p:cNvPr>
                <p:cNvSpPr txBox="1"/>
                <p:nvPr/>
              </p:nvSpPr>
              <p:spPr>
                <a:xfrm>
                  <a:off x="1828800" y="4572000"/>
                  <a:ext cx="731520" cy="369332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>
                      <a:latin typeface="Calibri" panose="020F0502020204030204" pitchFamily="34" charset="0"/>
                      <a:ea typeface="CMU Bright" panose="02000603000000000000" pitchFamily="2" charset="0"/>
                      <a:cs typeface="Calibri" panose="020F0502020204030204" pitchFamily="34" charset="0"/>
                    </a:rPr>
                    <a:t>state</a:t>
                  </a:r>
                </a:p>
              </p:txBody>
            </p:sp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A48C1B60-6CFF-28ED-40A2-ADD356D61276}"/>
                    </a:ext>
                  </a:extLst>
                </p:cNvPr>
                <p:cNvSpPr txBox="1"/>
                <p:nvPr/>
              </p:nvSpPr>
              <p:spPr>
                <a:xfrm>
                  <a:off x="2560320" y="4572000"/>
                  <a:ext cx="914400" cy="369332"/>
                </a:xfrm>
                <a:prstGeom prst="rect">
                  <a:avLst/>
                </a:prstGeom>
                <a:solidFill>
                  <a:srgbClr val="D6D6F5"/>
                </a:solidFill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endPara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843E9000-23F2-38F2-3B59-770FF660DAB8}"/>
                  </a:ext>
                </a:extLst>
              </p:cNvPr>
              <p:cNvSpPr txBox="1"/>
              <p:nvPr/>
            </p:nvSpPr>
            <p:spPr>
              <a:xfrm>
                <a:off x="6453490" y="4965775"/>
                <a:ext cx="7315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err="1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pn</a:t>
                </a:r>
                <a:endPara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EB95BA27-C324-2E48-1470-E589C3E1CD8C}"/>
                  </a:ext>
                </a:extLst>
              </p:cNvPr>
              <p:cNvSpPr txBox="1"/>
              <p:nvPr/>
            </p:nvSpPr>
            <p:spPr>
              <a:xfrm>
                <a:off x="6669070" y="5284338"/>
                <a:ext cx="365760" cy="369332"/>
              </a:xfrm>
              <a:prstGeom prst="rect">
                <a:avLst/>
              </a:prstGeom>
              <a:solidFill>
                <a:srgbClr val="D6D6F5"/>
              </a:solidFill>
              <a:ln w="25400">
                <a:solidFill>
                  <a:schemeClr val="bg2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D68BE95C-604B-5BAE-A897-01AC3FEF6ED5}"/>
                  </a:ext>
                </a:extLst>
              </p:cNvPr>
              <p:cNvCxnSpPr/>
              <p:nvPr/>
            </p:nvCxnSpPr>
            <p:spPr bwMode="auto">
              <a:xfrm>
                <a:off x="6851950" y="5478275"/>
                <a:ext cx="731520" cy="0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FFC000"/>
                </a:solidFill>
                <a:prstDash val="solid"/>
                <a:round/>
                <a:headEnd type="oval" w="med" len="med"/>
                <a:tailEnd type="stealth"/>
              </a:ln>
              <a:effectLst>
                <a:glow rad="25400">
                  <a:schemeClr val="tx1"/>
                </a:glow>
              </a:effectLst>
            </p:spPr>
          </p:cxnSp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0DF76880-B5BE-BE19-2921-B28DF2D6CC18}"/>
                  </a:ext>
                </a:extLst>
              </p:cNvPr>
              <p:cNvGrpSpPr/>
              <p:nvPr/>
            </p:nvGrpSpPr>
            <p:grpSpPr>
              <a:xfrm>
                <a:off x="7587260" y="4918002"/>
                <a:ext cx="1645920" cy="369332"/>
                <a:chOff x="1828800" y="4572000"/>
                <a:chExt cx="1645920" cy="369332"/>
              </a:xfrm>
            </p:grpSpPr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04250795-4514-BA82-B0BB-31B9B5CE54B3}"/>
                    </a:ext>
                  </a:extLst>
                </p:cNvPr>
                <p:cNvSpPr txBox="1"/>
                <p:nvPr/>
              </p:nvSpPr>
              <p:spPr>
                <a:xfrm>
                  <a:off x="1828800" y="4572000"/>
                  <a:ext cx="733698" cy="369332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>
                      <a:latin typeface="Calibri" panose="020F0502020204030204" pitchFamily="34" charset="0"/>
                      <a:ea typeface="CMU Bright" panose="02000603000000000000" pitchFamily="2" charset="0"/>
                      <a:cs typeface="Calibri" panose="020F0502020204030204" pitchFamily="34" charset="0"/>
                    </a:rPr>
                    <a:t>plate</a:t>
                  </a:r>
                </a:p>
              </p:txBody>
            </p:sp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BCB80256-DD86-9311-857D-B8A9F34A3C1F}"/>
                    </a:ext>
                  </a:extLst>
                </p:cNvPr>
                <p:cNvSpPr txBox="1"/>
                <p:nvPr/>
              </p:nvSpPr>
              <p:spPr>
                <a:xfrm>
                  <a:off x="2560320" y="4572000"/>
                  <a:ext cx="914400" cy="369332"/>
                </a:xfrm>
                <a:prstGeom prst="rect">
                  <a:avLst/>
                </a:prstGeom>
                <a:solidFill>
                  <a:srgbClr val="D6D6F5"/>
                </a:solidFill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endPara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0765FEC4-4CF5-B201-EB27-C5261A698228}"/>
                  </a:ext>
                </a:extLst>
              </p:cNvPr>
              <p:cNvGrpSpPr/>
              <p:nvPr/>
            </p:nvGrpSpPr>
            <p:grpSpPr>
              <a:xfrm>
                <a:off x="7591050" y="4542395"/>
                <a:ext cx="1645920" cy="369332"/>
                <a:chOff x="1836380" y="4932061"/>
                <a:chExt cx="1645920" cy="369332"/>
              </a:xfrm>
            </p:grpSpPr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8088A190-6146-20EB-C8FD-6A1F36FD70BD}"/>
                    </a:ext>
                  </a:extLst>
                </p:cNvPr>
                <p:cNvSpPr txBox="1"/>
                <p:nvPr/>
              </p:nvSpPr>
              <p:spPr>
                <a:xfrm>
                  <a:off x="1836380" y="4932061"/>
                  <a:ext cx="733698" cy="369332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>
                      <a:latin typeface="Calibri" panose="020F0502020204030204" pitchFamily="34" charset="0"/>
                      <a:ea typeface="CMU Bright" panose="02000603000000000000" pitchFamily="2" charset="0"/>
                      <a:cs typeface="Calibri" panose="020F0502020204030204" pitchFamily="34" charset="0"/>
                    </a:rPr>
                    <a:t>year</a:t>
                  </a:r>
                </a:p>
              </p:txBody>
            </p:sp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C36812BF-E47E-F775-670A-0D27932175BD}"/>
                    </a:ext>
                  </a:extLst>
                </p:cNvPr>
                <p:cNvSpPr txBox="1"/>
                <p:nvPr/>
              </p:nvSpPr>
              <p:spPr>
                <a:xfrm>
                  <a:off x="2567900" y="4932061"/>
                  <a:ext cx="914400" cy="369332"/>
                </a:xfrm>
                <a:prstGeom prst="rect">
                  <a:avLst/>
                </a:prstGeom>
                <a:solidFill>
                  <a:srgbClr val="D6D6F5"/>
                </a:solidFill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endPara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6B6B02D5-836C-0795-D758-A1CCC87DDCF6}"/>
                  </a:ext>
                </a:extLst>
              </p:cNvPr>
              <p:cNvSpPr txBox="1"/>
              <p:nvPr/>
            </p:nvSpPr>
            <p:spPr>
              <a:xfrm>
                <a:off x="8377432" y="4544330"/>
                <a:ext cx="7315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2021</a:t>
                </a:r>
              </a:p>
            </p:txBody>
          </p:sp>
          <p:cxnSp>
            <p:nvCxnSpPr>
              <p:cNvPr id="62" name="Straight Arrow Connector 61">
                <a:extLst>
                  <a:ext uri="{FF2B5EF4-FFF2-40B4-BE49-F238E27FC236}">
                    <a16:creationId xmlns:a16="http://schemas.microsoft.com/office/drawing/2014/main" id="{49B8218E-C5A4-3B48-D01C-0D40DAC94FD2}"/>
                  </a:ext>
                </a:extLst>
              </p:cNvPr>
              <p:cNvCxnSpPr/>
              <p:nvPr/>
            </p:nvCxnSpPr>
            <p:spPr bwMode="auto">
              <a:xfrm>
                <a:off x="9051421" y="5150441"/>
                <a:ext cx="731520" cy="0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FFC000"/>
                </a:solidFill>
                <a:prstDash val="solid"/>
                <a:round/>
                <a:headEnd type="oval" w="med" len="med"/>
                <a:tailEnd type="stealth"/>
              </a:ln>
              <a:effectLst>
                <a:glow rad="25400">
                  <a:schemeClr val="tx1"/>
                </a:glow>
              </a:effectLst>
            </p:spPr>
          </p:cxn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43071AED-E9E5-FA6E-0B87-1895C2395319}"/>
                  </a:ext>
                </a:extLst>
              </p:cNvPr>
              <p:cNvSpPr txBox="1"/>
              <p:nvPr/>
            </p:nvSpPr>
            <p:spPr>
              <a:xfrm>
                <a:off x="9805626" y="4974428"/>
                <a:ext cx="733698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"</a:t>
                </a:r>
                <a:r>
                  <a:rPr lang="en-US" dirty="0" err="1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xyz</a:t>
                </a:r>
                <a:r>
                  <a: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"</a:t>
                </a:r>
              </a:p>
            </p:txBody>
          </p:sp>
          <p:cxnSp>
            <p:nvCxnSpPr>
              <p:cNvPr id="66" name="Straight Arrow Connector 65">
                <a:extLst>
                  <a:ext uri="{FF2B5EF4-FFF2-40B4-BE49-F238E27FC236}">
                    <a16:creationId xmlns:a16="http://schemas.microsoft.com/office/drawing/2014/main" id="{71F559A2-B7F7-ADCC-16DE-132EE75306B6}"/>
                  </a:ext>
                </a:extLst>
              </p:cNvPr>
              <p:cNvCxnSpPr/>
              <p:nvPr/>
            </p:nvCxnSpPr>
            <p:spPr bwMode="auto">
              <a:xfrm>
                <a:off x="9051421" y="5560515"/>
                <a:ext cx="731520" cy="0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FFC000"/>
                </a:solidFill>
                <a:prstDash val="solid"/>
                <a:round/>
                <a:headEnd type="oval" w="med" len="med"/>
                <a:tailEnd type="stealth"/>
              </a:ln>
              <a:effectLst>
                <a:glow rad="25400">
                  <a:schemeClr val="tx1"/>
                </a:glow>
              </a:effectLst>
            </p:spPr>
          </p:cxn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73C564F2-703B-1BBC-8D39-E1ED4211D233}"/>
                  </a:ext>
                </a:extLst>
              </p:cNvPr>
              <p:cNvSpPr txBox="1"/>
              <p:nvPr/>
            </p:nvSpPr>
            <p:spPr>
              <a:xfrm>
                <a:off x="9805626" y="5384502"/>
                <a:ext cx="733698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"CA"</a:t>
                </a:r>
              </a:p>
            </p:txBody>
          </p:sp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473B2C9-0788-00A5-4519-19A3CF9712C5}"/>
                </a:ext>
              </a:extLst>
            </p:cNvPr>
            <p:cNvSpPr txBox="1"/>
            <p:nvPr/>
          </p:nvSpPr>
          <p:spPr>
            <a:xfrm>
              <a:off x="7135071" y="5492295"/>
              <a:ext cx="93807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low address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3B382D2-C1C5-46BA-1509-A1A8F14DFCFB}"/>
              </a:ext>
            </a:extLst>
          </p:cNvPr>
          <p:cNvGrpSpPr/>
          <p:nvPr/>
        </p:nvGrpSpPr>
        <p:grpSpPr>
          <a:xfrm>
            <a:off x="6654878" y="4081583"/>
            <a:ext cx="2270494" cy="912709"/>
            <a:chOff x="7453930" y="5746214"/>
            <a:chExt cx="2270494" cy="912709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D89A088C-49FF-BB6D-AEC1-199504F311B0}"/>
                </a:ext>
              </a:extLst>
            </p:cNvPr>
            <p:cNvGrpSpPr/>
            <p:nvPr/>
          </p:nvGrpSpPr>
          <p:grpSpPr>
            <a:xfrm>
              <a:off x="8584999" y="5779946"/>
              <a:ext cx="1139425" cy="878977"/>
              <a:chOff x="8584999" y="5779946"/>
              <a:chExt cx="1139425" cy="878977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6DB3F79-541F-9828-7DCD-C2F517046211}"/>
                  </a:ext>
                </a:extLst>
              </p:cNvPr>
              <p:cNvSpPr txBox="1"/>
              <p:nvPr/>
            </p:nvSpPr>
            <p:spPr>
              <a:xfrm>
                <a:off x="8584999" y="6012592"/>
                <a:ext cx="1139425" cy="64633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violet areas show memory contents</a:t>
                </a:r>
              </a:p>
            </p:txBody>
          </p:sp>
          <p:sp>
            <p:nvSpPr>
              <p:cNvPr id="8" name="Up Arrow 7">
                <a:extLst>
                  <a:ext uri="{FF2B5EF4-FFF2-40B4-BE49-F238E27FC236}">
                    <a16:creationId xmlns:a16="http://schemas.microsoft.com/office/drawing/2014/main" id="{567E1787-FB96-F49E-1881-0DE7ACC7B4EA}"/>
                  </a:ext>
                </a:extLst>
              </p:cNvPr>
              <p:cNvSpPr/>
              <p:nvPr/>
            </p:nvSpPr>
            <p:spPr>
              <a:xfrm>
                <a:off x="9051421" y="5779946"/>
                <a:ext cx="139869" cy="232440"/>
              </a:xfrm>
              <a:prstGeom prst="up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0D441861-B2DB-CDFD-291E-A0B952D77D66}"/>
                </a:ext>
              </a:extLst>
            </p:cNvPr>
            <p:cNvCxnSpPr/>
            <p:nvPr/>
          </p:nvCxnSpPr>
          <p:spPr>
            <a:xfrm flipH="1" flipV="1">
              <a:off x="7453930" y="5746214"/>
              <a:ext cx="1130233" cy="266172"/>
            </a:xfrm>
            <a:prstGeom prst="straightConnector1">
              <a:avLst/>
            </a:prstGeom>
            <a:ln w="254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709DA86C-74D2-449B-3484-237BF834DAD5}"/>
              </a:ext>
            </a:extLst>
          </p:cNvPr>
          <p:cNvSpPr txBox="1"/>
          <p:nvPr/>
        </p:nvSpPr>
        <p:spPr>
          <a:xfrm>
            <a:off x="1920653" y="4953991"/>
            <a:ext cx="4171546" cy="101566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car1.state = </a:t>
            </a:r>
            <a:r>
              <a:rPr lang="en-US" alt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strdup</a:t>
            </a:r>
            <a:r>
              <a:rPr lang="en-US" alt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("CA");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pn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-&gt;plate = 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strdup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("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xyz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");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pn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-&gt;year = 2021;</a:t>
            </a:r>
          </a:p>
        </p:txBody>
      </p:sp>
    </p:spTree>
    <p:extLst>
      <p:ext uri="{BB962C8B-B14F-4D97-AF65-F5344CB8AC3E}">
        <p14:creationId xmlns:p14="http://schemas.microsoft.com/office/powerpoint/2010/main" val="1763715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 animBg="1"/>
      <p:bldP spid="19" grpId="0"/>
      <p:bldP spid="23" grpId="0" animBg="1"/>
      <p:bldP spid="5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BE4C5F-E0CF-4DCF-5522-5D56F6B56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98" y="22117"/>
            <a:ext cx="10515600" cy="549936"/>
          </a:xfrm>
        </p:spPr>
        <p:txBody>
          <a:bodyPr/>
          <a:lstStyle/>
          <a:p>
            <a:r>
              <a:rPr lang="en-US" dirty="0"/>
              <a:t>Struct: Copy and Member Pointers --- "Deep Copy"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122B55-89D6-EB9B-AD58-E3928371058C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66396" y="2723624"/>
            <a:ext cx="11859207" cy="3805408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200" dirty="0"/>
              <a:t>Use </a:t>
            </a:r>
            <a:r>
              <a:rPr lang="en-US" sz="2200" dirty="0" err="1"/>
              <a:t>strdup</a:t>
            </a:r>
            <a:r>
              <a:rPr lang="en-US" sz="2200" dirty="0"/>
              <a:t>() to copy the strings</a:t>
            </a:r>
            <a:endParaRPr lang="en-US" sz="2200" i="1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endParaRPr lang="en-US" sz="1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6196E2-6351-B31C-6253-84FC66F9E325}"/>
              </a:ext>
            </a:extLst>
          </p:cNvPr>
          <p:cNvSpPr txBox="1"/>
          <p:nvPr/>
        </p:nvSpPr>
        <p:spPr>
          <a:xfrm>
            <a:off x="1001933" y="956909"/>
            <a:ext cx="2611430" cy="132343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vehicle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char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*state;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char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*plate;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}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FF1D11-015A-4B08-E312-602353BFFC7E}"/>
              </a:ext>
            </a:extLst>
          </p:cNvPr>
          <p:cNvSpPr txBox="1"/>
          <p:nvPr/>
        </p:nvSpPr>
        <p:spPr>
          <a:xfrm>
            <a:off x="1188644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CB89926-6768-76E0-19A1-5C2AE3750FAB}"/>
              </a:ext>
            </a:extLst>
          </p:cNvPr>
          <p:cNvGrpSpPr/>
          <p:nvPr/>
        </p:nvGrpSpPr>
        <p:grpSpPr>
          <a:xfrm>
            <a:off x="2835027" y="3785273"/>
            <a:ext cx="4180969" cy="2383444"/>
            <a:chOff x="7256986" y="4010910"/>
            <a:chExt cx="4180969" cy="2383444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F658EF4B-DC4C-670E-9C7B-3137A25103E0}"/>
                </a:ext>
              </a:extLst>
            </p:cNvPr>
            <p:cNvGrpSpPr/>
            <p:nvPr/>
          </p:nvGrpSpPr>
          <p:grpSpPr>
            <a:xfrm>
              <a:off x="8002570" y="4010910"/>
              <a:ext cx="3435385" cy="2383444"/>
              <a:chOff x="7583470" y="4026150"/>
              <a:chExt cx="3435385" cy="2383444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8454B45A-BE34-D6EF-D315-AB14CB4A0517}"/>
                  </a:ext>
                </a:extLst>
              </p:cNvPr>
              <p:cNvGrpSpPr/>
              <p:nvPr/>
            </p:nvGrpSpPr>
            <p:grpSpPr>
              <a:xfrm>
                <a:off x="7583470" y="5284338"/>
                <a:ext cx="1645920" cy="369332"/>
                <a:chOff x="1828800" y="4572000"/>
                <a:chExt cx="1645920" cy="369332"/>
              </a:xfrm>
            </p:grpSpPr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1D464B37-BCEB-D950-51CC-98BFDD64EC26}"/>
                    </a:ext>
                  </a:extLst>
                </p:cNvPr>
                <p:cNvSpPr txBox="1"/>
                <p:nvPr/>
              </p:nvSpPr>
              <p:spPr>
                <a:xfrm>
                  <a:off x="1828800" y="4572000"/>
                  <a:ext cx="731520" cy="369332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>
                      <a:latin typeface="Calibri" panose="020F0502020204030204" pitchFamily="34" charset="0"/>
                      <a:ea typeface="CMU Bright" panose="02000603000000000000" pitchFamily="2" charset="0"/>
                      <a:cs typeface="Calibri" panose="020F0502020204030204" pitchFamily="34" charset="0"/>
                    </a:rPr>
                    <a:t>state</a:t>
                  </a:r>
                </a:p>
              </p:txBody>
            </p:sp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2275769E-885D-9B7C-3422-90CCC50696CA}"/>
                    </a:ext>
                  </a:extLst>
                </p:cNvPr>
                <p:cNvSpPr txBox="1"/>
                <p:nvPr/>
              </p:nvSpPr>
              <p:spPr>
                <a:xfrm>
                  <a:off x="2560320" y="4572000"/>
                  <a:ext cx="914400" cy="369332"/>
                </a:xfrm>
                <a:prstGeom prst="rect">
                  <a:avLst/>
                </a:prstGeom>
                <a:solidFill>
                  <a:srgbClr val="D6D6F5"/>
                </a:solidFill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endPara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1A4D650F-CF6C-6144-9AA6-8C36A0D346D3}"/>
                  </a:ext>
                </a:extLst>
              </p:cNvPr>
              <p:cNvGrpSpPr/>
              <p:nvPr/>
            </p:nvGrpSpPr>
            <p:grpSpPr>
              <a:xfrm>
                <a:off x="7587260" y="4918002"/>
                <a:ext cx="1645920" cy="369332"/>
                <a:chOff x="1828800" y="4572000"/>
                <a:chExt cx="1645920" cy="369332"/>
              </a:xfrm>
            </p:grpSpPr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910A73F3-345E-03C1-94FE-9BA2AB163FD0}"/>
                    </a:ext>
                  </a:extLst>
                </p:cNvPr>
                <p:cNvSpPr txBox="1"/>
                <p:nvPr/>
              </p:nvSpPr>
              <p:spPr>
                <a:xfrm>
                  <a:off x="1828800" y="4572000"/>
                  <a:ext cx="733698" cy="369332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>
                      <a:latin typeface="Calibri" panose="020F0502020204030204" pitchFamily="34" charset="0"/>
                      <a:ea typeface="CMU Bright" panose="02000603000000000000" pitchFamily="2" charset="0"/>
                      <a:cs typeface="Calibri" panose="020F0502020204030204" pitchFamily="34" charset="0"/>
                    </a:rPr>
                    <a:t>plate</a:t>
                  </a:r>
                </a:p>
              </p:txBody>
            </p: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B6A61008-80FE-924F-C903-3CF87191D1CB}"/>
                    </a:ext>
                  </a:extLst>
                </p:cNvPr>
                <p:cNvSpPr txBox="1"/>
                <p:nvPr/>
              </p:nvSpPr>
              <p:spPr>
                <a:xfrm>
                  <a:off x="2560320" y="4572000"/>
                  <a:ext cx="914400" cy="369332"/>
                </a:xfrm>
                <a:prstGeom prst="rect">
                  <a:avLst/>
                </a:prstGeom>
                <a:solidFill>
                  <a:srgbClr val="D6D6F5"/>
                </a:solidFill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endPara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9C652B1A-7192-B63C-44AE-8C655B90057C}"/>
                  </a:ext>
                </a:extLst>
              </p:cNvPr>
              <p:cNvCxnSpPr>
                <a:cxnSpLocks/>
                <a:endCxn id="20" idx="1"/>
              </p:cNvCxnSpPr>
              <p:nvPr/>
            </p:nvCxnSpPr>
            <p:spPr bwMode="auto">
              <a:xfrm flipV="1">
                <a:off x="8810638" y="4210816"/>
                <a:ext cx="660970" cy="810671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FFC000"/>
                </a:solidFill>
                <a:prstDash val="solid"/>
                <a:round/>
                <a:headEnd type="oval" w="med" len="med"/>
                <a:tailEnd type="stealth"/>
              </a:ln>
              <a:effectLst>
                <a:glow rad="25400">
                  <a:schemeClr val="tx1"/>
                </a:glow>
              </a:effectLst>
            </p:spPr>
          </p:cxn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534C4CA-6954-6AC8-53E1-636F43055346}"/>
                  </a:ext>
                </a:extLst>
              </p:cNvPr>
              <p:cNvSpPr txBox="1"/>
              <p:nvPr/>
            </p:nvSpPr>
            <p:spPr>
              <a:xfrm>
                <a:off x="9471608" y="4026150"/>
                <a:ext cx="1547247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"UCSD CSE"</a:t>
                </a:r>
              </a:p>
            </p:txBody>
          </p: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D850B80D-AD9B-2E6F-23C0-7F70426BDE0E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8843412" y="5471866"/>
                <a:ext cx="547138" cy="753062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FFC000"/>
                </a:solidFill>
                <a:prstDash val="solid"/>
                <a:round/>
                <a:headEnd type="oval" w="med" len="med"/>
                <a:tailEnd type="stealth"/>
              </a:ln>
              <a:effectLst>
                <a:glow rad="25400">
                  <a:schemeClr val="tx1"/>
                </a:glow>
              </a:effectLst>
            </p:spPr>
          </p:cxn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50B518F-2528-7A2F-5B06-947A7FC5457E}"/>
                  </a:ext>
                </a:extLst>
              </p:cNvPr>
              <p:cNvSpPr txBox="1"/>
              <p:nvPr/>
            </p:nvSpPr>
            <p:spPr>
              <a:xfrm>
                <a:off x="9439606" y="6040262"/>
                <a:ext cx="733698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"CA"</a:t>
                </a:r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825B930-8AAD-0BB8-E392-C4C3F44DE7FD}"/>
                </a:ext>
              </a:extLst>
            </p:cNvPr>
            <p:cNvSpPr txBox="1"/>
            <p:nvPr/>
          </p:nvSpPr>
          <p:spPr>
            <a:xfrm>
              <a:off x="7256986" y="5080227"/>
              <a:ext cx="6335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car1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3BDFF7FA-D1A0-9FB8-E24A-A5ABA72B877C}"/>
              </a:ext>
            </a:extLst>
          </p:cNvPr>
          <p:cNvGrpSpPr/>
          <p:nvPr/>
        </p:nvGrpSpPr>
        <p:grpSpPr>
          <a:xfrm>
            <a:off x="166396" y="4671422"/>
            <a:ext cx="2493032" cy="735668"/>
            <a:chOff x="7159248" y="4902762"/>
            <a:chExt cx="2493032" cy="735668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C103A4D5-7487-1CD0-BD6D-CC1B0AAC35C5}"/>
                </a:ext>
              </a:extLst>
            </p:cNvPr>
            <p:cNvGrpSpPr/>
            <p:nvPr/>
          </p:nvGrpSpPr>
          <p:grpSpPr>
            <a:xfrm>
              <a:off x="8002570" y="4902762"/>
              <a:ext cx="1649710" cy="735668"/>
              <a:chOff x="7583470" y="4918002"/>
              <a:chExt cx="1649710" cy="735668"/>
            </a:xfrm>
          </p:grpSpPr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EACCCAC7-0549-A0EF-20CD-22624510CBF5}"/>
                  </a:ext>
                </a:extLst>
              </p:cNvPr>
              <p:cNvGrpSpPr/>
              <p:nvPr/>
            </p:nvGrpSpPr>
            <p:grpSpPr>
              <a:xfrm>
                <a:off x="7583470" y="5284338"/>
                <a:ext cx="1645920" cy="369332"/>
                <a:chOff x="1828800" y="4572000"/>
                <a:chExt cx="1645920" cy="369332"/>
              </a:xfrm>
            </p:grpSpPr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8A38E64B-011F-EF3F-2223-CB9B09330100}"/>
                    </a:ext>
                  </a:extLst>
                </p:cNvPr>
                <p:cNvSpPr txBox="1"/>
                <p:nvPr/>
              </p:nvSpPr>
              <p:spPr>
                <a:xfrm>
                  <a:off x="1828800" y="4572000"/>
                  <a:ext cx="731520" cy="369332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>
                      <a:latin typeface="Calibri" panose="020F0502020204030204" pitchFamily="34" charset="0"/>
                      <a:ea typeface="CMU Bright" panose="02000603000000000000" pitchFamily="2" charset="0"/>
                      <a:cs typeface="Calibri" panose="020F0502020204030204" pitchFamily="34" charset="0"/>
                    </a:rPr>
                    <a:t>state</a:t>
                  </a:r>
                </a:p>
              </p:txBody>
            </p:sp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A979463C-5FAF-CF8B-9B43-203DE5668030}"/>
                    </a:ext>
                  </a:extLst>
                </p:cNvPr>
                <p:cNvSpPr txBox="1"/>
                <p:nvPr/>
              </p:nvSpPr>
              <p:spPr>
                <a:xfrm>
                  <a:off x="2560320" y="4572000"/>
                  <a:ext cx="914400" cy="369332"/>
                </a:xfrm>
                <a:prstGeom prst="rect">
                  <a:avLst/>
                </a:prstGeom>
                <a:solidFill>
                  <a:srgbClr val="D6D6F5"/>
                </a:solidFill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endPara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C4FA198A-D32A-23A0-8232-62B0A16E4972}"/>
                  </a:ext>
                </a:extLst>
              </p:cNvPr>
              <p:cNvGrpSpPr/>
              <p:nvPr/>
            </p:nvGrpSpPr>
            <p:grpSpPr>
              <a:xfrm>
                <a:off x="7587260" y="4918002"/>
                <a:ext cx="1645920" cy="369332"/>
                <a:chOff x="1828800" y="4572000"/>
                <a:chExt cx="1645920" cy="369332"/>
              </a:xfrm>
            </p:grpSpPr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770DA0DC-7F86-602C-5498-EB5211D6FD71}"/>
                    </a:ext>
                  </a:extLst>
                </p:cNvPr>
                <p:cNvSpPr txBox="1"/>
                <p:nvPr/>
              </p:nvSpPr>
              <p:spPr>
                <a:xfrm>
                  <a:off x="1828800" y="4572000"/>
                  <a:ext cx="733698" cy="369332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>
                      <a:latin typeface="Calibri" panose="020F0502020204030204" pitchFamily="34" charset="0"/>
                      <a:ea typeface="CMU Bright" panose="02000603000000000000" pitchFamily="2" charset="0"/>
                      <a:cs typeface="Calibri" panose="020F0502020204030204" pitchFamily="34" charset="0"/>
                    </a:rPr>
                    <a:t>plate</a:t>
                  </a:r>
                </a:p>
              </p:txBody>
            </p:sp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ABD4F15E-98FC-390D-D904-78F857820A93}"/>
                    </a:ext>
                  </a:extLst>
                </p:cNvPr>
                <p:cNvSpPr txBox="1"/>
                <p:nvPr/>
              </p:nvSpPr>
              <p:spPr>
                <a:xfrm>
                  <a:off x="2560320" y="4572000"/>
                  <a:ext cx="914400" cy="369332"/>
                </a:xfrm>
                <a:prstGeom prst="rect">
                  <a:avLst/>
                </a:prstGeom>
                <a:solidFill>
                  <a:srgbClr val="D6D6F5"/>
                </a:solidFill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endPara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endParaRPr>
                </a:p>
              </p:txBody>
            </p:sp>
          </p:grpSp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A7C225C4-8FAD-ADBE-6F55-6D7D053AC158}"/>
                </a:ext>
              </a:extLst>
            </p:cNvPr>
            <p:cNvSpPr txBox="1"/>
            <p:nvPr/>
          </p:nvSpPr>
          <p:spPr>
            <a:xfrm>
              <a:off x="7159248" y="5075766"/>
              <a:ext cx="6335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car2</a:t>
              </a:r>
            </a:p>
          </p:txBody>
        </p: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69781223-02FC-AC3C-B92B-20B4658AB63A}"/>
              </a:ext>
            </a:extLst>
          </p:cNvPr>
          <p:cNvSpPr txBox="1"/>
          <p:nvPr/>
        </p:nvSpPr>
        <p:spPr>
          <a:xfrm>
            <a:off x="4056882" y="1188898"/>
            <a:ext cx="6230540" cy="70788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vehicle 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car1  = {"CA", "UCSD CSE"};</a:t>
            </a:r>
            <a:endParaRPr lang="en-US" sz="2000" i="1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vehicle 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car2;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80458A0-F6A5-739C-C426-4EBA48C9D99E}"/>
              </a:ext>
            </a:extLst>
          </p:cNvPr>
          <p:cNvCxnSpPr>
            <a:cxnSpLocks/>
          </p:cNvCxnSpPr>
          <p:nvPr/>
        </p:nvCxnSpPr>
        <p:spPr bwMode="auto">
          <a:xfrm flipV="1">
            <a:off x="2245499" y="4371189"/>
            <a:ext cx="994720" cy="473487"/>
          </a:xfrm>
          <a:prstGeom prst="straightConnector1">
            <a:avLst/>
          </a:prstGeom>
          <a:noFill/>
          <a:ln w="38100" cap="flat" cmpd="sng" algn="ctr">
            <a:solidFill>
              <a:srgbClr val="FFC000"/>
            </a:solidFill>
            <a:prstDash val="solid"/>
            <a:round/>
            <a:headEnd type="oval" w="med" len="med"/>
            <a:tailEnd type="stealth"/>
          </a:ln>
          <a:effectLst>
            <a:glow rad="25400">
              <a:schemeClr val="tx1"/>
            </a:glow>
          </a:effectLst>
        </p:spPr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8416F13-1C00-8D04-EE00-A28C0CC4CC93}"/>
              </a:ext>
            </a:extLst>
          </p:cNvPr>
          <p:cNvCxnSpPr>
            <a:cxnSpLocks/>
          </p:cNvCxnSpPr>
          <p:nvPr/>
        </p:nvCxnSpPr>
        <p:spPr bwMode="auto">
          <a:xfrm>
            <a:off x="2225281" y="5200392"/>
            <a:ext cx="1014938" cy="649974"/>
          </a:xfrm>
          <a:prstGeom prst="straightConnector1">
            <a:avLst/>
          </a:prstGeom>
          <a:noFill/>
          <a:ln w="38100" cap="flat" cmpd="sng" algn="ctr">
            <a:solidFill>
              <a:srgbClr val="FFC000"/>
            </a:solidFill>
            <a:prstDash val="solid"/>
            <a:round/>
            <a:headEnd type="oval" w="med" len="med"/>
            <a:tailEnd type="stealth"/>
          </a:ln>
          <a:effectLst>
            <a:glow rad="25400">
              <a:schemeClr val="tx1"/>
            </a:glow>
          </a:effectLst>
        </p:spPr>
      </p:cxn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053301CF-81C3-F647-1F0E-C5054B3CAFD0}"/>
              </a:ext>
            </a:extLst>
          </p:cNvPr>
          <p:cNvSpPr txBox="1">
            <a:spLocks/>
          </p:cNvSpPr>
          <p:nvPr/>
        </p:nvSpPr>
        <p:spPr bwMode="auto">
          <a:xfrm>
            <a:off x="7015996" y="4375859"/>
            <a:ext cx="4943775" cy="136454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SzPct val="60000"/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649224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SzPct val="11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914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SzPct val="8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170432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Char char="–"/>
              <a:defRPr sz="1800">
                <a:solidFill>
                  <a:schemeClr val="tx1"/>
                </a:solidFill>
                <a:latin typeface="Calibri" pitchFamily="34" charset="0"/>
              </a:defRPr>
            </a:lvl4pPr>
            <a:lvl5pPr marL="1444752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Char char="»"/>
              <a:defRPr sz="18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Arial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Arial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Arial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altLang="en-US" sz="2000" b="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car2.plate = </a:t>
            </a:r>
            <a:r>
              <a:rPr lang="en-US" altLang="en-US" sz="2000" b="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strdup</a:t>
            </a:r>
            <a:r>
              <a:rPr lang="en-US" altLang="en-US" sz="2000" b="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(car1.plate);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en-US" sz="2000" b="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car2.state = </a:t>
            </a:r>
            <a:r>
              <a:rPr lang="en-US" altLang="en-US" sz="2000" b="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strdup</a:t>
            </a:r>
            <a:r>
              <a:rPr lang="en-US" altLang="en-US" sz="2000" b="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(car1.state);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en-US" sz="2000" b="0" i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……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en-US" sz="2000" b="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car1.plate = "UCSD ECE";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6A22F94-0811-BDC0-8C3B-2903E6D46966}"/>
              </a:ext>
            </a:extLst>
          </p:cNvPr>
          <p:cNvSpPr txBox="1"/>
          <p:nvPr/>
        </p:nvSpPr>
        <p:spPr>
          <a:xfrm>
            <a:off x="6170445" y="3843173"/>
            <a:ext cx="1547247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rPr>
              <a:t>"UCSD ECE"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FE38A82F-2143-634A-DB59-3CD983713970}"/>
              </a:ext>
            </a:extLst>
          </p:cNvPr>
          <p:cNvGrpSpPr/>
          <p:nvPr/>
        </p:nvGrpSpPr>
        <p:grpSpPr>
          <a:xfrm>
            <a:off x="3198265" y="2178643"/>
            <a:ext cx="4308842" cy="4070498"/>
            <a:chOff x="3198265" y="2178643"/>
            <a:chExt cx="4308842" cy="4070498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F852694-36F9-A55A-030C-5E42A3BE3EE0}"/>
                </a:ext>
              </a:extLst>
            </p:cNvPr>
            <p:cNvSpPr txBox="1"/>
            <p:nvPr/>
          </p:nvSpPr>
          <p:spPr>
            <a:xfrm>
              <a:off x="3198265" y="5879809"/>
              <a:ext cx="733698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"CA"</a:t>
              </a:r>
            </a:p>
          </p:txBody>
        </p: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A96822E5-F3BF-37F7-766B-7955CC3F8110}"/>
                </a:ext>
              </a:extLst>
            </p:cNvPr>
            <p:cNvGrpSpPr/>
            <p:nvPr/>
          </p:nvGrpSpPr>
          <p:grpSpPr>
            <a:xfrm>
              <a:off x="3283259" y="2178643"/>
              <a:ext cx="4223848" cy="2151049"/>
              <a:chOff x="3283259" y="2178643"/>
              <a:chExt cx="4223848" cy="2151049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0EBCB20-1077-CD8A-5D57-6748DC202D2D}"/>
                  </a:ext>
                </a:extLst>
              </p:cNvPr>
              <p:cNvSpPr txBox="1"/>
              <p:nvPr/>
            </p:nvSpPr>
            <p:spPr>
              <a:xfrm>
                <a:off x="3283259" y="3960360"/>
                <a:ext cx="1547247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"UCSD CSE"</a:t>
                </a:r>
              </a:p>
            </p:txBody>
          </p: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8022A124-4991-DCC7-CE2F-EC9F1107D2B2}"/>
                  </a:ext>
                </a:extLst>
              </p:cNvPr>
              <p:cNvGrpSpPr/>
              <p:nvPr/>
            </p:nvGrpSpPr>
            <p:grpSpPr>
              <a:xfrm>
                <a:off x="4312131" y="2178643"/>
                <a:ext cx="3194976" cy="1764078"/>
                <a:chOff x="183417" y="2804349"/>
                <a:chExt cx="3194976" cy="1764078"/>
              </a:xfrm>
            </p:grpSpPr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A5B123D4-E11E-FBCA-55C0-1F16D4D2289F}"/>
                    </a:ext>
                  </a:extLst>
                </p:cNvPr>
                <p:cNvSpPr txBox="1"/>
                <p:nvPr/>
              </p:nvSpPr>
              <p:spPr>
                <a:xfrm>
                  <a:off x="183417" y="2804349"/>
                  <a:ext cx="3194976" cy="369332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31750">
                  <a:solidFill>
                    <a:srgbClr val="FF00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800" b="0" dirty="0">
                      <a:solidFill>
                        <a:srgbClr val="FF0000"/>
                      </a:solidFill>
                      <a:latin typeface="Calibri" pitchFamily="34" charset="0"/>
                    </a:rPr>
                    <a:t>mutable strings (</a:t>
                  </a:r>
                  <a:r>
                    <a:rPr lang="en-US" dirty="0">
                      <a:solidFill>
                        <a:srgbClr val="FF0000"/>
                      </a:solidFill>
                      <a:latin typeface="Calibri" pitchFamily="34" charset="0"/>
                    </a:rPr>
                    <a:t>heap memory)</a:t>
                  </a:r>
                  <a:endParaRPr lang="en-US" sz="1800" b="0" dirty="0">
                    <a:solidFill>
                      <a:srgbClr val="FF0000"/>
                    </a:solidFill>
                    <a:latin typeface="Calibri" pitchFamily="34" charset="0"/>
                  </a:endParaRPr>
                </a:p>
              </p:txBody>
            </p:sp>
            <p:cxnSp>
              <p:nvCxnSpPr>
                <p:cNvPr id="27" name="Straight Arrow Connector 26">
                  <a:extLst>
                    <a:ext uri="{FF2B5EF4-FFF2-40B4-BE49-F238E27FC236}">
                      <a16:creationId xmlns:a16="http://schemas.microsoft.com/office/drawing/2014/main" id="{31E6C239-CED1-1B67-F9D4-551C20D2C0E0}"/>
                    </a:ext>
                  </a:extLst>
                </p:cNvPr>
                <p:cNvCxnSpPr>
                  <a:cxnSpLocks/>
                  <a:stCxn id="22" idx="2"/>
                </p:cNvCxnSpPr>
                <p:nvPr/>
              </p:nvCxnSpPr>
              <p:spPr>
                <a:xfrm flipH="1">
                  <a:off x="319915" y="3173681"/>
                  <a:ext cx="1460990" cy="1394746"/>
                </a:xfrm>
                <a:prstGeom prst="straightConnector1">
                  <a:avLst/>
                </a:prstGeom>
                <a:ln w="34925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5687F20-E7DF-5E29-D102-D4F89CBB2E55}"/>
              </a:ext>
            </a:extLst>
          </p:cNvPr>
          <p:cNvGrpSpPr/>
          <p:nvPr/>
        </p:nvGrpSpPr>
        <p:grpSpPr>
          <a:xfrm>
            <a:off x="7015996" y="2940674"/>
            <a:ext cx="4330160" cy="877516"/>
            <a:chOff x="319915" y="3690911"/>
            <a:chExt cx="4330160" cy="877516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4D0C5C2-C857-F287-162D-E1E5A24EC0F5}"/>
                </a:ext>
              </a:extLst>
            </p:cNvPr>
            <p:cNvSpPr txBox="1"/>
            <p:nvPr/>
          </p:nvSpPr>
          <p:spPr>
            <a:xfrm>
              <a:off x="1246996" y="3690911"/>
              <a:ext cx="3403079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800" b="0" dirty="0">
                  <a:solidFill>
                    <a:srgbClr val="FF0000"/>
                  </a:solidFill>
                  <a:latin typeface="Calibri" pitchFamily="34" charset="0"/>
                </a:rPr>
                <a:t>immutable strings (read-only data)</a:t>
              </a: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F7D27BA0-5BA3-0891-60AA-57AEDA6151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9915" y="4057216"/>
              <a:ext cx="1332960" cy="511211"/>
            </a:xfrm>
            <a:prstGeom prst="straightConnector1">
              <a:avLst/>
            </a:prstGeom>
            <a:ln w="349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06816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7" grpId="0"/>
      <p:bldP spid="25" grpId="0" animBg="1"/>
      <p:bldP spid="26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heme/theme1.xml><?xml version="1.0" encoding="utf-8"?>
<a:theme xmlns:a="http://schemas.openxmlformats.org/drawingml/2006/main" name="Theme1">
  <a:themeElements>
    <a:clrScheme name="Custom 3">
      <a:dk1>
        <a:srgbClr val="6B767D"/>
      </a:dk1>
      <a:lt1>
        <a:srgbClr val="FFFFFF"/>
      </a:lt1>
      <a:dk2>
        <a:srgbClr val="384851"/>
      </a:dk2>
      <a:lt2>
        <a:srgbClr val="E7E6E6"/>
      </a:lt2>
      <a:accent1>
        <a:srgbClr val="007CD5"/>
      </a:accent1>
      <a:accent2>
        <a:srgbClr val="384851"/>
      </a:accent2>
      <a:accent3>
        <a:srgbClr val="00B2B1"/>
      </a:accent3>
      <a:accent4>
        <a:srgbClr val="FEC64D"/>
      </a:accent4>
      <a:accent5>
        <a:srgbClr val="0098C9"/>
      </a:accent5>
      <a:accent6>
        <a:srgbClr val="000000"/>
      </a:accent6>
      <a:hlink>
        <a:srgbClr val="000000"/>
      </a:hlink>
      <a:folHlink>
        <a:srgbClr val="6B767D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radata PPT Template 1018" id="{EE612F73-3E02-9F48-B8B0-975331B1AC45}" vid="{3E1481C8-D4F0-9A4A-AD9B-9994492B8A5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52474</TotalTime>
  <Words>5978</Words>
  <Application>Microsoft Macintosh PowerPoint</Application>
  <PresentationFormat>Widescreen</PresentationFormat>
  <Paragraphs>1339</Paragraphs>
  <Slides>46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7" baseType="lpstr">
      <vt:lpstr>ＭＳ Ｐゴシック</vt:lpstr>
      <vt:lpstr>Arial</vt:lpstr>
      <vt:lpstr>Arial Regular</vt:lpstr>
      <vt:lpstr>Calibri</vt:lpstr>
      <vt:lpstr>Cambria Math</vt:lpstr>
      <vt:lpstr>Consolas</vt:lpstr>
      <vt:lpstr>Courier New</vt:lpstr>
      <vt:lpstr>DejaVu Sans</vt:lpstr>
      <vt:lpstr>Roboto</vt:lpstr>
      <vt:lpstr>Wingdings</vt:lpstr>
      <vt:lpstr>Theme1</vt:lpstr>
      <vt:lpstr>PowerPoint Presentation</vt:lpstr>
      <vt:lpstr>PowerPoint Presentation</vt:lpstr>
      <vt:lpstr>Accessing members of a struct</vt:lpstr>
      <vt:lpstr>Accessing members of a struct</vt:lpstr>
      <vt:lpstr>Typedef usage with Struct – Another Style Conflict</vt:lpstr>
      <vt:lpstr>Assigning Structs in an expression</vt:lpstr>
      <vt:lpstr>Caution: Assignment is a Shallow Copy of struct members</vt:lpstr>
      <vt:lpstr>Deep Copies of Structs</vt:lpstr>
      <vt:lpstr>Struct: Copy and Member Pointers --- "Deep Copy"</vt:lpstr>
      <vt:lpstr>Nested Structs</vt:lpstr>
      <vt:lpstr>Comparing Two Structs</vt:lpstr>
      <vt:lpstr>Struct  Arrays: Dynamic Allocation</vt:lpstr>
      <vt:lpstr>Formal Parameter structs: contents set with shallow copies!</vt:lpstr>
      <vt:lpstr>Struct Function Parameters – Be Careful it is not like arrays</vt:lpstr>
      <vt:lpstr>Struct as an Output Parameter: Deep Copy Example</vt:lpstr>
      <vt:lpstr>Review: Singly Linked Linked List - 1</vt:lpstr>
      <vt:lpstr>Review: Singly Linked Linked List - 2</vt:lpstr>
      <vt:lpstr>Linked List Using Self-Referential Structs</vt:lpstr>
      <vt:lpstr>Creating a Node &amp; Inserting it at the Front of the List</vt:lpstr>
      <vt:lpstr>Creating a Node &amp; Inserting it at the End of the List</vt:lpstr>
      <vt:lpstr>"Dumping" the Linked List  "walk the list from head to tail"</vt:lpstr>
      <vt:lpstr>Finding A Node Containing a Specific Payload Value</vt:lpstr>
      <vt:lpstr>Deleting a Node in a Linked List</vt:lpstr>
      <vt:lpstr>Improving On Linked List Performance</vt:lpstr>
      <vt:lpstr>Hashing</vt:lpstr>
      <vt:lpstr>Hash Table With Collision Chaining (multiple linked lists)</vt:lpstr>
      <vt:lpstr>Simple 32-bit String Hash Function in C (djb2)</vt:lpstr>
      <vt:lpstr>Allocating the Hash Table (collision chain head pointers) Good use for calloc()</vt:lpstr>
      <vt:lpstr>Inserting Nodes into the Hash Table (at the end)</vt:lpstr>
      <vt:lpstr>"Dumping" the Hash Table (traversing all Nodes)</vt:lpstr>
      <vt:lpstr>Finding a Node with a Specific Payload Value</vt:lpstr>
      <vt:lpstr>Positive Number (unsigned) in 4 bits</vt:lpstr>
      <vt:lpstr>Unsigned Integers (positive numbers) with Fixed # of Bits</vt:lpstr>
      <vt:lpstr>Unsigned Binary Number: Addition in 4 bits </vt:lpstr>
      <vt:lpstr>Unsigned Binary Number: Subtraction in 4 bits </vt:lpstr>
      <vt:lpstr>Unsigned Binary Number: Addition in 4 bits – Overflow! </vt:lpstr>
      <vt:lpstr>Unsigned Binary Number: Subtraction in 4 bits – Overflow! </vt:lpstr>
      <vt:lpstr>Overflow: Going Past the Boundary Between umax and umin</vt:lpstr>
      <vt:lpstr>Problem: How to Encode Both Positive and Negative Integers</vt:lpstr>
      <vt:lpstr>Negative Integer Numbers: Sign + Magnitude Method</vt:lpstr>
      <vt:lpstr>Signed Magnitude Examples (Sign bit is always MSB) </vt:lpstr>
      <vt:lpstr>Two’s Complement: The MSB Has a Negative Weight</vt:lpstr>
      <vt:lpstr>2's Complement Signed Integer Method</vt:lpstr>
      <vt:lpstr>Summary: Min, Max Values: Unsigned and Two’s Complement</vt:lpstr>
      <vt:lpstr>Negation Of a Two’s Complement Number  (Method 1)</vt:lpstr>
      <vt:lpstr>Negation of a Two’s Complement Number (Method 2)</vt:lpstr>
    </vt:vector>
  </TitlesOfParts>
  <Manager/>
  <Company>Teradata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Keith Muller</dc:creator>
  <cp:keywords/>
  <dc:description/>
  <cp:lastModifiedBy>Keith Muller</cp:lastModifiedBy>
  <cp:revision>2563</cp:revision>
  <cp:lastPrinted>2024-05-02T03:07:28Z</cp:lastPrinted>
  <dcterms:created xsi:type="dcterms:W3CDTF">2018-10-05T16:35:28Z</dcterms:created>
  <dcterms:modified xsi:type="dcterms:W3CDTF">2024-05-02T03:07:37Z</dcterms:modified>
  <cp:category/>
</cp:coreProperties>
</file>